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5"/>
  </p:notesMasterIdLst>
  <p:sldIdLst>
    <p:sldId id="256" r:id="rId2"/>
    <p:sldId id="258" r:id="rId3"/>
    <p:sldId id="257" r:id="rId4"/>
    <p:sldId id="259" r:id="rId5"/>
    <p:sldId id="260" r:id="rId6"/>
    <p:sldId id="280" r:id="rId7"/>
    <p:sldId id="261" r:id="rId8"/>
    <p:sldId id="267" r:id="rId9"/>
    <p:sldId id="262" r:id="rId10"/>
    <p:sldId id="263" r:id="rId11"/>
    <p:sldId id="282" r:id="rId12"/>
    <p:sldId id="264" r:id="rId13"/>
    <p:sldId id="284" r:id="rId14"/>
    <p:sldId id="265" r:id="rId15"/>
    <p:sldId id="285" r:id="rId16"/>
    <p:sldId id="266" r:id="rId17"/>
    <p:sldId id="290" r:id="rId18"/>
    <p:sldId id="289" r:id="rId19"/>
    <p:sldId id="288" r:id="rId20"/>
    <p:sldId id="287" r:id="rId21"/>
    <p:sldId id="283" r:id="rId22"/>
    <p:sldId id="293" r:id="rId23"/>
    <p:sldId id="273" r:id="rId24"/>
    <p:sldId id="291" r:id="rId25"/>
    <p:sldId id="292" r:id="rId26"/>
    <p:sldId id="274" r:id="rId27"/>
    <p:sldId id="294" r:id="rId28"/>
    <p:sldId id="295" r:id="rId29"/>
    <p:sldId id="296" r:id="rId30"/>
    <p:sldId id="275" r:id="rId31"/>
    <p:sldId id="297" r:id="rId32"/>
    <p:sldId id="298" r:id="rId33"/>
    <p:sldId id="299" r:id="rId34"/>
    <p:sldId id="271" r:id="rId35"/>
    <p:sldId id="300" r:id="rId36"/>
    <p:sldId id="277" r:id="rId37"/>
    <p:sldId id="276" r:id="rId38"/>
    <p:sldId id="269" r:id="rId39"/>
    <p:sldId id="272" r:id="rId40"/>
    <p:sldId id="270" r:id="rId41"/>
    <p:sldId id="268" r:id="rId42"/>
    <p:sldId id="279" r:id="rId43"/>
    <p:sldId id="27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>
        <p:scale>
          <a:sx n="112" d="100"/>
          <a:sy n="112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Goals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 custT="1"/>
      <dgm:spPr/>
      <dgm:t>
        <a:bodyPr/>
        <a:lstStyle/>
        <a:p>
          <a:r>
            <a:rPr lang="en-US" sz="1500" b="0" i="0" u="none" strike="noStrike" baseline="0" dirty="0">
              <a:latin typeface="Gill Sans MT" panose="020B0502020104020203" pitchFamily="34" charset="0"/>
            </a:rPr>
            <a:t>Be Profitable </a:t>
          </a:r>
          <a:endParaRPr lang="en-US" sz="1500" dirty="0"/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 custT="1"/>
      <dgm:spPr/>
      <dgm:t>
        <a:bodyPr/>
        <a:lstStyle/>
        <a:p>
          <a:r>
            <a:rPr lang="en-US" sz="1500" dirty="0"/>
            <a:t>Have better understanding of its customers</a:t>
          </a:r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54C309D6-BBC5-4C5F-8272-9023DD1C9AE9}">
      <dgm:prSet phldrT="[Text]" custT="1"/>
      <dgm:spPr/>
      <dgm:t>
        <a:bodyPr/>
        <a:lstStyle/>
        <a:p>
          <a:r>
            <a:rPr lang="en-US" sz="1500" dirty="0"/>
            <a:t>Approve profitable loans and reject risky loans</a:t>
          </a:r>
        </a:p>
      </dgm:t>
    </dgm:pt>
    <dgm:pt modelId="{3C1B82D2-372B-4D6D-A952-55BCA08677B2}" type="parTrans" cxnId="{3BF3EED7-A466-4B75-9733-624CCE9E7C17}">
      <dgm:prSet/>
      <dgm:spPr/>
      <dgm:t>
        <a:bodyPr/>
        <a:lstStyle/>
        <a:p>
          <a:endParaRPr lang="en-US"/>
        </a:p>
      </dgm:t>
    </dgm:pt>
    <dgm:pt modelId="{467A4F7E-0852-4EE1-9AB3-E2141B206FEE}" type="sibTrans" cxnId="{3BF3EED7-A466-4B75-9733-624CCE9E7C17}">
      <dgm:prSet/>
      <dgm:spPr/>
      <dgm:t>
        <a:bodyPr/>
        <a:lstStyle/>
        <a:p>
          <a:endParaRPr lang="en-US"/>
        </a:p>
      </dgm:t>
    </dgm:pt>
    <dgm:pt modelId="{D0F58ACA-600F-407B-A95C-4E4DC1223FA6}">
      <dgm:prSet phldrT="[Text]" custLinFactY="-72326" custLinFactNeighborX="10727" custLinFactNeighborY="-100000"/>
      <dgm:spPr/>
      <dgm:t>
        <a:bodyPr/>
        <a:lstStyle/>
        <a:p>
          <a:endParaRPr lang="en-US" sz="2000" dirty="0"/>
        </a:p>
      </dgm:t>
    </dgm:pt>
    <dgm:pt modelId="{F711036C-6E56-4C9A-AB1F-3897AB13D2CF}" type="parTrans" cxnId="{1195842C-B7E3-4161-A7D0-ABE844842636}">
      <dgm:prSet/>
      <dgm:spPr/>
      <dgm:t>
        <a:bodyPr/>
        <a:lstStyle/>
        <a:p>
          <a:endParaRPr lang="en-US"/>
        </a:p>
      </dgm:t>
    </dgm:pt>
    <dgm:pt modelId="{3ADCFD9C-CD5C-455B-8987-2A4882E7DA06}" type="sibTrans" cxnId="{1195842C-B7E3-4161-A7D0-ABE844842636}">
      <dgm:prSet/>
      <dgm:spPr/>
      <dgm:t>
        <a:bodyPr/>
        <a:lstStyle/>
        <a:p>
          <a:endParaRPr lang="en-US"/>
        </a:p>
      </dgm:t>
    </dgm:pt>
    <dgm:pt modelId="{63B1F6F5-55CF-48AF-9D78-A4867759C99A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90D07312-E2CA-4251-8234-C1F412AD6398}" type="pres">
      <dgm:prSet presAssocID="{2D740833-7046-4D83-9AA6-67E47034ADAF}" presName="roof" presStyleLbl="dkBgShp" presStyleIdx="0" presStyleCnt="2" custLinFactNeighborY="-2288"/>
      <dgm:spPr/>
    </dgm:pt>
    <dgm:pt modelId="{1CA8CB22-4F5D-42B9-B74A-F7ED92AB3345}" type="pres">
      <dgm:prSet presAssocID="{2D740833-7046-4D83-9AA6-67E47034ADAF}" presName="pillars" presStyleCnt="0"/>
      <dgm:spPr/>
    </dgm:pt>
    <dgm:pt modelId="{E9F90FEA-A1F6-4DD4-AF98-B963A9A3BB2B}" type="pres">
      <dgm:prSet presAssocID="{2D740833-7046-4D83-9AA6-67E47034ADAF}" presName="pillar1" presStyleLbl="node1" presStyleIdx="0" presStyleCnt="3">
        <dgm:presLayoutVars>
          <dgm:bulletEnabled val="1"/>
        </dgm:presLayoutVars>
      </dgm:prSet>
      <dgm:spPr/>
    </dgm:pt>
    <dgm:pt modelId="{2A59B2EE-0953-4F97-B3C7-32BF78A5EE52}" type="pres">
      <dgm:prSet presAssocID="{6B23EF26-8DA0-47DF-8F60-2F7D29D5E9A3}" presName="pillarX" presStyleLbl="node1" presStyleIdx="1" presStyleCnt="3">
        <dgm:presLayoutVars>
          <dgm:bulletEnabled val="1"/>
        </dgm:presLayoutVars>
      </dgm:prSet>
      <dgm:spPr/>
    </dgm:pt>
    <dgm:pt modelId="{24B83F26-137F-456B-9B19-F4E8BECD9C0D}" type="pres">
      <dgm:prSet presAssocID="{54C309D6-BBC5-4C5F-8272-9023DD1C9AE9}" presName="pillarX" presStyleLbl="node1" presStyleIdx="2" presStyleCnt="3">
        <dgm:presLayoutVars>
          <dgm:bulletEnabled val="1"/>
        </dgm:presLayoutVars>
      </dgm:prSet>
      <dgm:spPr/>
    </dgm:pt>
    <dgm:pt modelId="{A5ADC1DF-2323-44EB-A5A4-8640FCE435A7}" type="pres">
      <dgm:prSet presAssocID="{2D740833-7046-4D83-9AA6-67E47034ADAF}" presName="base" presStyleLbl="dkBgShp" presStyleIdx="1" presStyleCnt="2"/>
      <dgm:spPr/>
    </dgm:pt>
  </dgm:ptLst>
  <dgm:cxnLst>
    <dgm:cxn modelId="{C662402B-B81E-422B-81C2-6F08051A35B7}" type="presOf" srcId="{54C309D6-BBC5-4C5F-8272-9023DD1C9AE9}" destId="{24B83F26-137F-456B-9B19-F4E8BECD9C0D}" srcOrd="0" destOrd="0" presId="urn:microsoft.com/office/officeart/2005/8/layout/hList3"/>
    <dgm:cxn modelId="{1195842C-B7E3-4161-A7D0-ABE844842636}" srcId="{90A9C114-C62B-4C9A-99F4-74B891E77AE0}" destId="{D0F58ACA-600F-407B-A95C-4E4DC1223FA6}" srcOrd="1" destOrd="0" parTransId="{F711036C-6E56-4C9A-AB1F-3897AB13D2CF}" sibTransId="{3ADCFD9C-CD5C-455B-8987-2A4882E7DA06}"/>
    <dgm:cxn modelId="{740BCE2D-4D0A-40D2-ABC9-C34B58658358}" type="presOf" srcId="{90A9C114-C62B-4C9A-99F4-74B891E77AE0}" destId="{63B1F6F5-55CF-48AF-9D78-A4867759C99A}" srcOrd="0" destOrd="0" presId="urn:microsoft.com/office/officeart/2005/8/layout/hList3"/>
    <dgm:cxn modelId="{C0018149-7149-4C9C-BB4A-3081845FC3FF}" type="presOf" srcId="{2D740833-7046-4D83-9AA6-67E47034ADAF}" destId="{90D07312-E2CA-4251-8234-C1F412AD6398}" srcOrd="0" destOrd="0" presId="urn:microsoft.com/office/officeart/2005/8/layout/hList3"/>
    <dgm:cxn modelId="{1275207F-21DB-4ED5-8CDF-200522B72835}" type="presOf" srcId="{6B23EF26-8DA0-47DF-8F60-2F7D29D5E9A3}" destId="{2A59B2EE-0953-4F97-B3C7-32BF78A5EE52}" srcOrd="0" destOrd="0" presId="urn:microsoft.com/office/officeart/2005/8/layout/hList3"/>
    <dgm:cxn modelId="{DDDA4A89-FA68-4A31-89DC-0024A97F921B}" type="presOf" srcId="{025C0899-325C-4D71-95DD-CEDCEB3FF372}" destId="{E9F90FEA-A1F6-4DD4-AF98-B963A9A3BB2B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3BF3EED7-A466-4B75-9733-624CCE9E7C17}" srcId="{2D740833-7046-4D83-9AA6-67E47034ADAF}" destId="{54C309D6-BBC5-4C5F-8272-9023DD1C9AE9}" srcOrd="2" destOrd="0" parTransId="{3C1B82D2-372B-4D6D-A952-55BCA08677B2}" sibTransId="{467A4F7E-0852-4EE1-9AB3-E2141B206FEE}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D09B9FDB-6320-4500-80E8-30AA8D97C096}" type="presParOf" srcId="{63B1F6F5-55CF-48AF-9D78-A4867759C99A}" destId="{90D07312-E2CA-4251-8234-C1F412AD6398}" srcOrd="0" destOrd="0" presId="urn:microsoft.com/office/officeart/2005/8/layout/hList3"/>
    <dgm:cxn modelId="{D86F2D35-000D-4847-95D0-B59ECC492DD1}" type="presParOf" srcId="{63B1F6F5-55CF-48AF-9D78-A4867759C99A}" destId="{1CA8CB22-4F5D-42B9-B74A-F7ED92AB3345}" srcOrd="1" destOrd="0" presId="urn:microsoft.com/office/officeart/2005/8/layout/hList3"/>
    <dgm:cxn modelId="{50270B6A-0370-49BC-A9A6-BF7692C2718F}" type="presParOf" srcId="{1CA8CB22-4F5D-42B9-B74A-F7ED92AB3345}" destId="{E9F90FEA-A1F6-4DD4-AF98-B963A9A3BB2B}" srcOrd="0" destOrd="0" presId="urn:microsoft.com/office/officeart/2005/8/layout/hList3"/>
    <dgm:cxn modelId="{CBD1238F-9C73-4D58-8261-7DB89162ACD5}" type="presParOf" srcId="{1CA8CB22-4F5D-42B9-B74A-F7ED92AB3345}" destId="{2A59B2EE-0953-4F97-B3C7-32BF78A5EE52}" srcOrd="1" destOrd="0" presId="urn:microsoft.com/office/officeart/2005/8/layout/hList3"/>
    <dgm:cxn modelId="{29EA42F2-6040-4B36-9872-CE9283C825DD}" type="presParOf" srcId="{1CA8CB22-4F5D-42B9-B74A-F7ED92AB3345}" destId="{24B83F26-137F-456B-9B19-F4E8BECD9C0D}" srcOrd="2" destOrd="0" presId="urn:microsoft.com/office/officeart/2005/8/layout/hList3"/>
    <dgm:cxn modelId="{656D7C30-2BAF-4C61-9D69-4F6A27065071}" type="presParOf" srcId="{63B1F6F5-55CF-48AF-9D78-A4867759C99A}" destId="{A5ADC1DF-2323-44EB-A5A4-8640FCE435A7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Concerns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 custT="1"/>
      <dgm:spPr/>
      <dgm:t>
        <a:bodyPr/>
        <a:lstStyle/>
        <a:p>
          <a:r>
            <a:rPr lang="en-US" sz="1500" dirty="0"/>
            <a:t>Approving Risky loans</a:t>
          </a:r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 custT="1"/>
      <dgm:spPr/>
      <dgm:t>
        <a:bodyPr/>
        <a:lstStyle/>
        <a:p>
          <a:r>
            <a:rPr lang="en-US" sz="1500" dirty="0"/>
            <a:t>Losing investments or investors</a:t>
          </a:r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F9AA7D4B-9443-464C-85BC-72C055642A79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1AB3923B-57E4-48E1-9D9F-72C44AB6679C}" type="pres">
      <dgm:prSet presAssocID="{2D740833-7046-4D83-9AA6-67E47034ADAF}" presName="roof" presStyleLbl="dkBgShp" presStyleIdx="0" presStyleCnt="2" custLinFactY="-72326" custLinFactNeighborX="10727" custLinFactNeighborY="-100000"/>
      <dgm:spPr/>
    </dgm:pt>
    <dgm:pt modelId="{7067132E-C186-40FF-8AC5-4370A6D40CAB}" type="pres">
      <dgm:prSet presAssocID="{2D740833-7046-4D83-9AA6-67E47034ADAF}" presName="pillars" presStyleCnt="0"/>
      <dgm:spPr/>
    </dgm:pt>
    <dgm:pt modelId="{03963DD3-28D1-49E8-9F41-AF5FA3285EE2}" type="pres">
      <dgm:prSet presAssocID="{2D740833-7046-4D83-9AA6-67E47034ADAF}" presName="pillar1" presStyleLbl="node1" presStyleIdx="0" presStyleCnt="2" custLinFactNeighborX="-94252">
        <dgm:presLayoutVars>
          <dgm:bulletEnabled val="1"/>
        </dgm:presLayoutVars>
      </dgm:prSet>
      <dgm:spPr/>
    </dgm:pt>
    <dgm:pt modelId="{3A0A9DE1-270B-4139-8E64-07CA9574B2EB}" type="pres">
      <dgm:prSet presAssocID="{6B23EF26-8DA0-47DF-8F60-2F7D29D5E9A3}" presName="pillarX" presStyleLbl="node1" presStyleIdx="1" presStyleCnt="2">
        <dgm:presLayoutVars>
          <dgm:bulletEnabled val="1"/>
        </dgm:presLayoutVars>
      </dgm:prSet>
      <dgm:spPr/>
    </dgm:pt>
    <dgm:pt modelId="{19450747-7095-400B-8C7D-D41140088B71}" type="pres">
      <dgm:prSet presAssocID="{2D740833-7046-4D83-9AA6-67E47034ADAF}" presName="base" presStyleLbl="dkBgShp" presStyleIdx="1" presStyleCnt="2"/>
      <dgm:spPr/>
    </dgm:pt>
  </dgm:ptLst>
  <dgm:cxnLst>
    <dgm:cxn modelId="{A7F6242B-5F1E-4E74-9775-5569BF3EAC03}" type="presOf" srcId="{025C0899-325C-4D71-95DD-CEDCEB3FF372}" destId="{03963DD3-28D1-49E8-9F41-AF5FA3285EE2}" srcOrd="0" destOrd="0" presId="urn:microsoft.com/office/officeart/2005/8/layout/hList3"/>
    <dgm:cxn modelId="{3E674E5E-1291-4F09-B2B9-5610D82D390F}" type="presOf" srcId="{2D740833-7046-4D83-9AA6-67E47034ADAF}" destId="{1AB3923B-57E4-48E1-9D9F-72C44AB6679C}" srcOrd="0" destOrd="0" presId="urn:microsoft.com/office/officeart/2005/8/layout/hList3"/>
    <dgm:cxn modelId="{34E59762-18CF-48AD-A13C-3A67F761C479}" type="presOf" srcId="{6B23EF26-8DA0-47DF-8F60-2F7D29D5E9A3}" destId="{3A0A9DE1-270B-4139-8E64-07CA9574B2EB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60B627A6-E5B2-4152-89B6-F4BF42F6971E}" type="presOf" srcId="{90A9C114-C62B-4C9A-99F4-74B891E77AE0}" destId="{F9AA7D4B-9443-464C-85BC-72C055642A79}" srcOrd="0" destOrd="0" presId="urn:microsoft.com/office/officeart/2005/8/layout/hList3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905F3D48-CDA5-476F-A2F4-D08D1B70EF9A}" type="presParOf" srcId="{F9AA7D4B-9443-464C-85BC-72C055642A79}" destId="{1AB3923B-57E4-48E1-9D9F-72C44AB6679C}" srcOrd="0" destOrd="0" presId="urn:microsoft.com/office/officeart/2005/8/layout/hList3"/>
    <dgm:cxn modelId="{2CAD8D35-349A-4AC5-AAFE-E9A85856DD59}" type="presParOf" srcId="{F9AA7D4B-9443-464C-85BC-72C055642A79}" destId="{7067132E-C186-40FF-8AC5-4370A6D40CAB}" srcOrd="1" destOrd="0" presId="urn:microsoft.com/office/officeart/2005/8/layout/hList3"/>
    <dgm:cxn modelId="{D3698F78-3369-47DD-9311-5094856C0F5D}" type="presParOf" srcId="{7067132E-C186-40FF-8AC5-4370A6D40CAB}" destId="{03963DD3-28D1-49E8-9F41-AF5FA3285EE2}" srcOrd="0" destOrd="0" presId="urn:microsoft.com/office/officeart/2005/8/layout/hList3"/>
    <dgm:cxn modelId="{0E2E767E-E069-4BF2-A2D6-1D58CC80A607}" type="presParOf" srcId="{7067132E-C186-40FF-8AC5-4370A6D40CAB}" destId="{3A0A9DE1-270B-4139-8E64-07CA9574B2EB}" srcOrd="1" destOrd="0" presId="urn:microsoft.com/office/officeart/2005/8/layout/hList3"/>
    <dgm:cxn modelId="{CC6771A6-51A5-472C-8CCE-4271D1EFD6D4}" type="presParOf" srcId="{F9AA7D4B-9443-464C-85BC-72C055642A79}" destId="{19450747-7095-400B-8C7D-D41140088B71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Requirements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/>
      <dgm:spPr/>
      <dgm:t>
        <a:bodyPr/>
        <a:lstStyle/>
        <a:p>
          <a:r>
            <a:rPr lang="en-US" b="0" i="0" u="none" strike="noStrike" baseline="0" dirty="0">
              <a:latin typeface="Gill Sans MT" panose="020B0502020104020203" pitchFamily="34" charset="0"/>
            </a:rPr>
            <a:t>EDA on previous Data to Understand variables leading to Risky Loans</a:t>
          </a:r>
          <a:endParaRPr lang="en-US" dirty="0"/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D0F58ACA-600F-407B-A95C-4E4DC1223FA6}">
      <dgm:prSet phldrT="[Text]" custLinFactY="-72326" custLinFactNeighborX="10727" custLinFactNeighborY="-100000"/>
      <dgm:spPr/>
      <dgm:t>
        <a:bodyPr/>
        <a:lstStyle/>
        <a:p>
          <a:endParaRPr lang="en-US" dirty="0"/>
        </a:p>
      </dgm:t>
    </dgm:pt>
    <dgm:pt modelId="{F711036C-6E56-4C9A-AB1F-3897AB13D2CF}" type="parTrans" cxnId="{1195842C-B7E3-4161-A7D0-ABE844842636}">
      <dgm:prSet/>
      <dgm:spPr/>
      <dgm:t>
        <a:bodyPr/>
        <a:lstStyle/>
        <a:p>
          <a:endParaRPr lang="en-US"/>
        </a:p>
      </dgm:t>
    </dgm:pt>
    <dgm:pt modelId="{3ADCFD9C-CD5C-455B-8987-2A4882E7DA06}" type="sibTrans" cxnId="{1195842C-B7E3-4161-A7D0-ABE844842636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/>
      <dgm:spPr/>
      <dgm:t>
        <a:bodyPr/>
        <a:lstStyle/>
        <a:p>
          <a:r>
            <a:rPr lang="en-US" dirty="0"/>
            <a:t>Predict bad loans using those driving variables</a:t>
          </a:r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0693FE7C-5DC4-4798-8E66-7B97F4DE3658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713C2C97-A907-4A5A-821A-A2A88228961C}" type="pres">
      <dgm:prSet presAssocID="{2D740833-7046-4D83-9AA6-67E47034ADAF}" presName="roof" presStyleLbl="dkBgShp" presStyleIdx="0" presStyleCnt="2"/>
      <dgm:spPr/>
    </dgm:pt>
    <dgm:pt modelId="{FFAD7F79-5C69-4B06-968D-DA4D316EF515}" type="pres">
      <dgm:prSet presAssocID="{2D740833-7046-4D83-9AA6-67E47034ADAF}" presName="pillars" presStyleCnt="0"/>
      <dgm:spPr/>
    </dgm:pt>
    <dgm:pt modelId="{53C1EB1E-5223-40A9-838D-C9E368EDFD02}" type="pres">
      <dgm:prSet presAssocID="{2D740833-7046-4D83-9AA6-67E47034ADAF}" presName="pillar1" presStyleLbl="node1" presStyleIdx="0" presStyleCnt="2">
        <dgm:presLayoutVars>
          <dgm:bulletEnabled val="1"/>
        </dgm:presLayoutVars>
      </dgm:prSet>
      <dgm:spPr/>
    </dgm:pt>
    <dgm:pt modelId="{E1D3BE9F-0223-4409-8710-6BB5A31ADAB1}" type="pres">
      <dgm:prSet presAssocID="{6B23EF26-8DA0-47DF-8F60-2F7D29D5E9A3}" presName="pillarX" presStyleLbl="node1" presStyleIdx="1" presStyleCnt="2">
        <dgm:presLayoutVars>
          <dgm:bulletEnabled val="1"/>
        </dgm:presLayoutVars>
      </dgm:prSet>
      <dgm:spPr/>
    </dgm:pt>
    <dgm:pt modelId="{CCFCB84B-DAE0-448E-8EF8-55CF9E473E8A}" type="pres">
      <dgm:prSet presAssocID="{2D740833-7046-4D83-9AA6-67E47034ADAF}" presName="base" presStyleLbl="dkBgShp" presStyleIdx="1" presStyleCnt="2"/>
      <dgm:spPr/>
    </dgm:pt>
  </dgm:ptLst>
  <dgm:cxnLst>
    <dgm:cxn modelId="{1195842C-B7E3-4161-A7D0-ABE844842636}" srcId="{90A9C114-C62B-4C9A-99F4-74B891E77AE0}" destId="{D0F58ACA-600F-407B-A95C-4E4DC1223FA6}" srcOrd="1" destOrd="0" parTransId="{F711036C-6E56-4C9A-AB1F-3897AB13D2CF}" sibTransId="{3ADCFD9C-CD5C-455B-8987-2A4882E7DA06}"/>
    <dgm:cxn modelId="{C7A1B853-EFF9-49C1-8EED-C97324802D29}" type="presOf" srcId="{90A9C114-C62B-4C9A-99F4-74B891E77AE0}" destId="{0693FE7C-5DC4-4798-8E66-7B97F4DE3658}" srcOrd="0" destOrd="0" presId="urn:microsoft.com/office/officeart/2005/8/layout/hList3"/>
    <dgm:cxn modelId="{8E554F96-9F98-4FCA-8E40-36EADF50C8F2}" type="presOf" srcId="{2D740833-7046-4D83-9AA6-67E47034ADAF}" destId="{713C2C97-A907-4A5A-821A-A2A88228961C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2E61B4BB-50C8-4637-B208-3013BC2574ED}" type="presOf" srcId="{025C0899-325C-4D71-95DD-CEDCEB3FF372}" destId="{53C1EB1E-5223-40A9-838D-C9E368EDFD02}" srcOrd="0" destOrd="0" presId="urn:microsoft.com/office/officeart/2005/8/layout/hList3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E5FA4EF4-9774-4EF9-B036-45BB558C9EF2}" type="presOf" srcId="{6B23EF26-8DA0-47DF-8F60-2F7D29D5E9A3}" destId="{E1D3BE9F-0223-4409-8710-6BB5A31ADAB1}" srcOrd="0" destOrd="0" presId="urn:microsoft.com/office/officeart/2005/8/layout/hList3"/>
    <dgm:cxn modelId="{D0A7F94B-F311-4B80-A179-F5C50D7410FF}" type="presParOf" srcId="{0693FE7C-5DC4-4798-8E66-7B97F4DE3658}" destId="{713C2C97-A907-4A5A-821A-A2A88228961C}" srcOrd="0" destOrd="0" presId="urn:microsoft.com/office/officeart/2005/8/layout/hList3"/>
    <dgm:cxn modelId="{6D7F087C-AA5F-48B9-A195-F4B7078162C8}" type="presParOf" srcId="{0693FE7C-5DC4-4798-8E66-7B97F4DE3658}" destId="{FFAD7F79-5C69-4B06-968D-DA4D316EF515}" srcOrd="1" destOrd="0" presId="urn:microsoft.com/office/officeart/2005/8/layout/hList3"/>
    <dgm:cxn modelId="{F3794BE5-24B5-4EB7-9C15-68680FFD2B76}" type="presParOf" srcId="{FFAD7F79-5C69-4B06-968D-DA4D316EF515}" destId="{53C1EB1E-5223-40A9-838D-C9E368EDFD02}" srcOrd="0" destOrd="0" presId="urn:microsoft.com/office/officeart/2005/8/layout/hList3"/>
    <dgm:cxn modelId="{F08466BF-9C76-4264-8303-3021841AD798}" type="presParOf" srcId="{FFAD7F79-5C69-4B06-968D-DA4D316EF515}" destId="{E1D3BE9F-0223-4409-8710-6BB5A31ADAB1}" srcOrd="1" destOrd="0" presId="urn:microsoft.com/office/officeart/2005/8/layout/hList3"/>
    <dgm:cxn modelId="{D75B57F1-60BD-48C7-BB83-4A0BA72B9BD1}" type="presParOf" srcId="{0693FE7C-5DC4-4798-8E66-7B97F4DE3658}" destId="{CCFCB84B-DAE0-448E-8EF8-55CF9E473E8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21D26C-5A61-4762-AC6E-C2B90378BE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1A08F39-EF56-4BA8-BB6C-EF53EEE301EA}">
      <dgm:prSet/>
      <dgm:spPr/>
      <dgm:t>
        <a:bodyPr/>
        <a:lstStyle/>
        <a:p>
          <a:r>
            <a:rPr lang="en-US" dirty="0"/>
            <a:t>Univariate </a:t>
          </a:r>
        </a:p>
      </dgm:t>
    </dgm:pt>
    <dgm:pt modelId="{07878082-45CD-4833-8179-9D87C4C7062E}" type="parTrans" cxnId="{4AABDBD3-CA24-4356-978C-7E35887D55E6}">
      <dgm:prSet/>
      <dgm:spPr/>
      <dgm:t>
        <a:bodyPr/>
        <a:lstStyle/>
        <a:p>
          <a:endParaRPr lang="en-US"/>
        </a:p>
      </dgm:t>
    </dgm:pt>
    <dgm:pt modelId="{60A501E1-F13A-4745-9A24-6A96A9BEF769}" type="sibTrans" cxnId="{4AABDBD3-CA24-4356-978C-7E35887D55E6}">
      <dgm:prSet/>
      <dgm:spPr/>
      <dgm:t>
        <a:bodyPr/>
        <a:lstStyle/>
        <a:p>
          <a:endParaRPr lang="en-US"/>
        </a:p>
      </dgm:t>
    </dgm:pt>
    <dgm:pt modelId="{E93A85BC-A842-4A86-999A-01A5ACA25BCE}">
      <dgm:prSet/>
      <dgm:spPr/>
      <dgm:t>
        <a:bodyPr/>
        <a:lstStyle/>
        <a:p>
          <a:r>
            <a:rPr lang="en-US"/>
            <a:t>Bivariate </a:t>
          </a:r>
        </a:p>
      </dgm:t>
    </dgm:pt>
    <dgm:pt modelId="{FEDA1282-4621-45FB-963E-85DD60F1B99E}" type="parTrans" cxnId="{8A164680-A2CE-465B-AEA7-BBA12A3E451F}">
      <dgm:prSet/>
      <dgm:spPr/>
      <dgm:t>
        <a:bodyPr/>
        <a:lstStyle/>
        <a:p>
          <a:endParaRPr lang="en-US"/>
        </a:p>
      </dgm:t>
    </dgm:pt>
    <dgm:pt modelId="{B220738B-12D2-4771-B5A7-B2A8A5B895EA}" type="sibTrans" cxnId="{8A164680-A2CE-465B-AEA7-BBA12A3E451F}">
      <dgm:prSet/>
      <dgm:spPr/>
      <dgm:t>
        <a:bodyPr/>
        <a:lstStyle/>
        <a:p>
          <a:endParaRPr lang="en-US"/>
        </a:p>
      </dgm:t>
    </dgm:pt>
    <dgm:pt modelId="{5C4CF059-0AE4-4683-AAE8-1B72A218F891}">
      <dgm:prSet/>
      <dgm:spPr/>
      <dgm:t>
        <a:bodyPr/>
        <a:lstStyle/>
        <a:p>
          <a:r>
            <a:rPr lang="en-US"/>
            <a:t>Multivariate </a:t>
          </a:r>
        </a:p>
      </dgm:t>
    </dgm:pt>
    <dgm:pt modelId="{5C8D89FF-3B39-4580-B233-34C421171139}" type="parTrans" cxnId="{79A482C9-1519-48C5-9A6F-FDC6DADEBD17}">
      <dgm:prSet/>
      <dgm:spPr/>
      <dgm:t>
        <a:bodyPr/>
        <a:lstStyle/>
        <a:p>
          <a:endParaRPr lang="en-US"/>
        </a:p>
      </dgm:t>
    </dgm:pt>
    <dgm:pt modelId="{A0EC76F0-05F9-4F58-A6B0-D7C046345F52}" type="sibTrans" cxnId="{79A482C9-1519-48C5-9A6F-FDC6DADEBD17}">
      <dgm:prSet/>
      <dgm:spPr/>
      <dgm:t>
        <a:bodyPr/>
        <a:lstStyle/>
        <a:p>
          <a:endParaRPr lang="en-US"/>
        </a:p>
      </dgm:t>
    </dgm:pt>
    <dgm:pt modelId="{945B3EA1-3CE8-2E48-A01C-3E294653C25B}" type="pres">
      <dgm:prSet presAssocID="{4421D26C-5A61-4762-AC6E-C2B90378BEC2}" presName="linear" presStyleCnt="0">
        <dgm:presLayoutVars>
          <dgm:animLvl val="lvl"/>
          <dgm:resizeHandles val="exact"/>
        </dgm:presLayoutVars>
      </dgm:prSet>
      <dgm:spPr/>
    </dgm:pt>
    <dgm:pt modelId="{89BE9A9B-53B1-AB45-A05D-74072957D7BB}" type="pres">
      <dgm:prSet presAssocID="{F1A08F39-EF56-4BA8-BB6C-EF53EEE301E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86D8C50-6AAA-B84B-AE20-9BF23F616016}" type="pres">
      <dgm:prSet presAssocID="{60A501E1-F13A-4745-9A24-6A96A9BEF769}" presName="spacer" presStyleCnt="0"/>
      <dgm:spPr/>
    </dgm:pt>
    <dgm:pt modelId="{B300C55F-9692-8044-BE9E-3AC25100283F}" type="pres">
      <dgm:prSet presAssocID="{E93A85BC-A842-4A86-999A-01A5ACA25B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9C92235-F9E1-514E-911D-801E673B5A3C}" type="pres">
      <dgm:prSet presAssocID="{B220738B-12D2-4771-B5A7-B2A8A5B895EA}" presName="spacer" presStyleCnt="0"/>
      <dgm:spPr/>
    </dgm:pt>
    <dgm:pt modelId="{16F623F6-9595-FA4B-8A9E-6378212C5300}" type="pres">
      <dgm:prSet presAssocID="{5C4CF059-0AE4-4683-AAE8-1B72A218F89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ECDB406-C4D2-A74A-A42D-FE28E7734B5C}" type="presOf" srcId="{E93A85BC-A842-4A86-999A-01A5ACA25BCE}" destId="{B300C55F-9692-8044-BE9E-3AC25100283F}" srcOrd="0" destOrd="0" presId="urn:microsoft.com/office/officeart/2005/8/layout/vList2"/>
    <dgm:cxn modelId="{9470A74A-224C-D544-B37B-FF4395AC7B34}" type="presOf" srcId="{F1A08F39-EF56-4BA8-BB6C-EF53EEE301EA}" destId="{89BE9A9B-53B1-AB45-A05D-74072957D7BB}" srcOrd="0" destOrd="0" presId="urn:microsoft.com/office/officeart/2005/8/layout/vList2"/>
    <dgm:cxn modelId="{8A164680-A2CE-465B-AEA7-BBA12A3E451F}" srcId="{4421D26C-5A61-4762-AC6E-C2B90378BEC2}" destId="{E93A85BC-A842-4A86-999A-01A5ACA25BCE}" srcOrd="1" destOrd="0" parTransId="{FEDA1282-4621-45FB-963E-85DD60F1B99E}" sibTransId="{B220738B-12D2-4771-B5A7-B2A8A5B895EA}"/>
    <dgm:cxn modelId="{79A482C9-1519-48C5-9A6F-FDC6DADEBD17}" srcId="{4421D26C-5A61-4762-AC6E-C2B90378BEC2}" destId="{5C4CF059-0AE4-4683-AAE8-1B72A218F891}" srcOrd="2" destOrd="0" parTransId="{5C8D89FF-3B39-4580-B233-34C421171139}" sibTransId="{A0EC76F0-05F9-4F58-A6B0-D7C046345F52}"/>
    <dgm:cxn modelId="{4AABDBD3-CA24-4356-978C-7E35887D55E6}" srcId="{4421D26C-5A61-4762-AC6E-C2B90378BEC2}" destId="{F1A08F39-EF56-4BA8-BB6C-EF53EEE301EA}" srcOrd="0" destOrd="0" parTransId="{07878082-45CD-4833-8179-9D87C4C7062E}" sibTransId="{60A501E1-F13A-4745-9A24-6A96A9BEF769}"/>
    <dgm:cxn modelId="{F99C99DC-9E26-7846-BB87-D89A6B963D6F}" type="presOf" srcId="{4421D26C-5A61-4762-AC6E-C2B90378BEC2}" destId="{945B3EA1-3CE8-2E48-A01C-3E294653C25B}" srcOrd="0" destOrd="0" presId="urn:microsoft.com/office/officeart/2005/8/layout/vList2"/>
    <dgm:cxn modelId="{B6C172E8-B1CF-1D40-9510-01D489709D9E}" type="presOf" srcId="{5C4CF059-0AE4-4683-AAE8-1B72A218F891}" destId="{16F623F6-9595-FA4B-8A9E-6378212C5300}" srcOrd="0" destOrd="0" presId="urn:microsoft.com/office/officeart/2005/8/layout/vList2"/>
    <dgm:cxn modelId="{16EDC21A-6413-4A48-8A9D-033012D2D12C}" type="presParOf" srcId="{945B3EA1-3CE8-2E48-A01C-3E294653C25B}" destId="{89BE9A9B-53B1-AB45-A05D-74072957D7BB}" srcOrd="0" destOrd="0" presId="urn:microsoft.com/office/officeart/2005/8/layout/vList2"/>
    <dgm:cxn modelId="{04DEE1A8-BEE6-2F4E-8CD4-9754E5F483FA}" type="presParOf" srcId="{945B3EA1-3CE8-2E48-A01C-3E294653C25B}" destId="{A86D8C50-6AAA-B84B-AE20-9BF23F616016}" srcOrd="1" destOrd="0" presId="urn:microsoft.com/office/officeart/2005/8/layout/vList2"/>
    <dgm:cxn modelId="{D77AD0D2-8E91-BC4B-AB41-40BD18C950D1}" type="presParOf" srcId="{945B3EA1-3CE8-2E48-A01C-3E294653C25B}" destId="{B300C55F-9692-8044-BE9E-3AC25100283F}" srcOrd="2" destOrd="0" presId="urn:microsoft.com/office/officeart/2005/8/layout/vList2"/>
    <dgm:cxn modelId="{CB683397-A463-ED43-8660-C3B1BEEDB6A6}" type="presParOf" srcId="{945B3EA1-3CE8-2E48-A01C-3E294653C25B}" destId="{C9C92235-F9E1-514E-911D-801E673B5A3C}" srcOrd="3" destOrd="0" presId="urn:microsoft.com/office/officeart/2005/8/layout/vList2"/>
    <dgm:cxn modelId="{537AF28B-2A29-9C47-AAD4-370A145F5A92}" type="presParOf" srcId="{945B3EA1-3CE8-2E48-A01C-3E294653C25B}" destId="{16F623F6-9595-FA4B-8A9E-6378212C530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4C5FDF-C940-4F20-A8B5-18849844F40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EFA80E-7EA6-42E1-8D6D-0741644277C6}">
      <dgm:prSet/>
      <dgm:spPr/>
      <dgm:t>
        <a:bodyPr/>
        <a:lstStyle/>
        <a:p>
          <a:r>
            <a:rPr lang="en-US"/>
            <a:t>Interest Rate</a:t>
          </a:r>
        </a:p>
      </dgm:t>
    </dgm:pt>
    <dgm:pt modelId="{3A82222E-9996-4128-9401-4987C91C08C7}" type="parTrans" cxnId="{A0219B00-675D-4FFC-B07C-42175E5B8788}">
      <dgm:prSet/>
      <dgm:spPr/>
      <dgm:t>
        <a:bodyPr/>
        <a:lstStyle/>
        <a:p>
          <a:endParaRPr lang="en-US"/>
        </a:p>
      </dgm:t>
    </dgm:pt>
    <dgm:pt modelId="{D9B5E7E6-7857-4A86-AEE6-C5C7AB971B11}" type="sibTrans" cxnId="{A0219B00-675D-4FFC-B07C-42175E5B8788}">
      <dgm:prSet/>
      <dgm:spPr/>
      <dgm:t>
        <a:bodyPr/>
        <a:lstStyle/>
        <a:p>
          <a:endParaRPr lang="en-US"/>
        </a:p>
      </dgm:t>
    </dgm:pt>
    <dgm:pt modelId="{490DD72F-38BF-4C4B-9C8A-098112DAEE55}">
      <dgm:prSet/>
      <dgm:spPr/>
      <dgm:t>
        <a:bodyPr/>
        <a:lstStyle/>
        <a:p>
          <a:r>
            <a:rPr lang="en-US"/>
            <a:t>Funded Investor amount</a:t>
          </a:r>
        </a:p>
      </dgm:t>
    </dgm:pt>
    <dgm:pt modelId="{403224B0-2808-4C4A-B787-02DF3AD67C00}" type="parTrans" cxnId="{E0D7312F-2377-45DB-A4C3-5714FCE9337A}">
      <dgm:prSet/>
      <dgm:spPr/>
      <dgm:t>
        <a:bodyPr/>
        <a:lstStyle/>
        <a:p>
          <a:endParaRPr lang="en-US"/>
        </a:p>
      </dgm:t>
    </dgm:pt>
    <dgm:pt modelId="{FD857550-D890-4962-BEA9-B91F623EC4EC}" type="sibTrans" cxnId="{E0D7312F-2377-45DB-A4C3-5714FCE9337A}">
      <dgm:prSet/>
      <dgm:spPr/>
      <dgm:t>
        <a:bodyPr/>
        <a:lstStyle/>
        <a:p>
          <a:endParaRPr lang="en-US"/>
        </a:p>
      </dgm:t>
    </dgm:pt>
    <dgm:pt modelId="{D646AFDB-A13D-4833-A3F3-25D67A1CF21A}">
      <dgm:prSet/>
      <dgm:spPr/>
      <dgm:t>
        <a:bodyPr/>
        <a:lstStyle/>
        <a:p>
          <a:r>
            <a:rPr lang="en-US"/>
            <a:t>Annual Income</a:t>
          </a:r>
        </a:p>
      </dgm:t>
    </dgm:pt>
    <dgm:pt modelId="{4A5F087B-05DF-42BD-9CB0-19808D9CB2D6}" type="parTrans" cxnId="{B05AA1E4-960F-40E5-8EB6-60559DF0CA85}">
      <dgm:prSet/>
      <dgm:spPr/>
      <dgm:t>
        <a:bodyPr/>
        <a:lstStyle/>
        <a:p>
          <a:endParaRPr lang="en-US"/>
        </a:p>
      </dgm:t>
    </dgm:pt>
    <dgm:pt modelId="{C6356EA6-DD44-4B06-B60F-8AF775FD66B5}" type="sibTrans" cxnId="{B05AA1E4-960F-40E5-8EB6-60559DF0CA85}">
      <dgm:prSet/>
      <dgm:spPr/>
      <dgm:t>
        <a:bodyPr/>
        <a:lstStyle/>
        <a:p>
          <a:endParaRPr lang="en-US"/>
        </a:p>
      </dgm:t>
    </dgm:pt>
    <dgm:pt modelId="{A3703AD8-0F01-4E29-BCFB-8B299D44E1F7}">
      <dgm:prSet/>
      <dgm:spPr/>
      <dgm:t>
        <a:bodyPr/>
        <a:lstStyle/>
        <a:p>
          <a:r>
            <a:rPr lang="en-US"/>
            <a:t>Term</a:t>
          </a:r>
        </a:p>
      </dgm:t>
    </dgm:pt>
    <dgm:pt modelId="{90826BA3-90D5-4C08-B89F-6D46B8946C03}" type="parTrans" cxnId="{6246A684-70F6-4E92-8F49-86F337E03700}">
      <dgm:prSet/>
      <dgm:spPr/>
      <dgm:t>
        <a:bodyPr/>
        <a:lstStyle/>
        <a:p>
          <a:endParaRPr lang="en-US"/>
        </a:p>
      </dgm:t>
    </dgm:pt>
    <dgm:pt modelId="{6EB8752E-C798-469F-985F-F106E984D9EA}" type="sibTrans" cxnId="{6246A684-70F6-4E92-8F49-86F337E03700}">
      <dgm:prSet/>
      <dgm:spPr/>
      <dgm:t>
        <a:bodyPr/>
        <a:lstStyle/>
        <a:p>
          <a:endParaRPr lang="en-US"/>
        </a:p>
      </dgm:t>
    </dgm:pt>
    <dgm:pt modelId="{A6D698E8-1562-4852-8126-8AD897B2C180}">
      <dgm:prSet/>
      <dgm:spPr/>
      <dgm:t>
        <a:bodyPr/>
        <a:lstStyle/>
        <a:p>
          <a:r>
            <a:rPr lang="en-US"/>
            <a:t>Grade</a:t>
          </a:r>
        </a:p>
      </dgm:t>
    </dgm:pt>
    <dgm:pt modelId="{1F9E9935-A73A-47C3-96EF-ABD5C6C11526}" type="parTrans" cxnId="{2FEA6180-884F-4BCD-9B3F-B3DF41F37692}">
      <dgm:prSet/>
      <dgm:spPr/>
      <dgm:t>
        <a:bodyPr/>
        <a:lstStyle/>
        <a:p>
          <a:endParaRPr lang="en-US"/>
        </a:p>
      </dgm:t>
    </dgm:pt>
    <dgm:pt modelId="{48102E5F-B1B7-4E31-BA7F-3603D4D99341}" type="sibTrans" cxnId="{2FEA6180-884F-4BCD-9B3F-B3DF41F37692}">
      <dgm:prSet/>
      <dgm:spPr/>
      <dgm:t>
        <a:bodyPr/>
        <a:lstStyle/>
        <a:p>
          <a:endParaRPr lang="en-US"/>
        </a:p>
      </dgm:t>
    </dgm:pt>
    <dgm:pt modelId="{554C58C0-B050-4ED2-AE6E-ACEBF0B9E2B0}">
      <dgm:prSet/>
      <dgm:spPr/>
      <dgm:t>
        <a:bodyPr/>
        <a:lstStyle/>
        <a:p>
          <a:r>
            <a:rPr lang="en-US"/>
            <a:t>Purpose</a:t>
          </a:r>
        </a:p>
      </dgm:t>
    </dgm:pt>
    <dgm:pt modelId="{A2CF5C68-1AF0-486C-AA84-56500BA7492E}" type="parTrans" cxnId="{7C2BB990-E375-405A-B656-D36B673BAFC5}">
      <dgm:prSet/>
      <dgm:spPr/>
      <dgm:t>
        <a:bodyPr/>
        <a:lstStyle/>
        <a:p>
          <a:endParaRPr lang="en-US"/>
        </a:p>
      </dgm:t>
    </dgm:pt>
    <dgm:pt modelId="{95EC385A-7DB8-4ED3-BF73-85F5F22CEE39}" type="sibTrans" cxnId="{7C2BB990-E375-405A-B656-D36B673BAFC5}">
      <dgm:prSet/>
      <dgm:spPr/>
      <dgm:t>
        <a:bodyPr/>
        <a:lstStyle/>
        <a:p>
          <a:endParaRPr lang="en-US"/>
        </a:p>
      </dgm:t>
    </dgm:pt>
    <dgm:pt modelId="{91A871F7-970A-4FDA-9193-03C0E851CA2A}" type="pres">
      <dgm:prSet presAssocID="{164C5FDF-C940-4F20-A8B5-18849844F400}" presName="linear" presStyleCnt="0">
        <dgm:presLayoutVars>
          <dgm:animLvl val="lvl"/>
          <dgm:resizeHandles val="exact"/>
        </dgm:presLayoutVars>
      </dgm:prSet>
      <dgm:spPr/>
    </dgm:pt>
    <dgm:pt modelId="{52C47FD2-5B57-4D9A-9B83-3FB593560BE9}" type="pres">
      <dgm:prSet presAssocID="{2DEFA80E-7EA6-42E1-8D6D-0741644277C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1D28559-D28D-4DFE-BCAD-9168386C17C1}" type="pres">
      <dgm:prSet presAssocID="{D9B5E7E6-7857-4A86-AEE6-C5C7AB971B11}" presName="spacer" presStyleCnt="0"/>
      <dgm:spPr/>
    </dgm:pt>
    <dgm:pt modelId="{2434F69D-8D90-4B8C-97AF-10825E4C7D27}" type="pres">
      <dgm:prSet presAssocID="{490DD72F-38BF-4C4B-9C8A-098112DAEE5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C925F19-81EF-464E-8121-14788B5F3E52}" type="pres">
      <dgm:prSet presAssocID="{FD857550-D890-4962-BEA9-B91F623EC4EC}" presName="spacer" presStyleCnt="0"/>
      <dgm:spPr/>
    </dgm:pt>
    <dgm:pt modelId="{82FA61F9-0A2A-4AD7-9EA5-E9AE802C1475}" type="pres">
      <dgm:prSet presAssocID="{D646AFDB-A13D-4833-A3F3-25D67A1CF21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875287D-22CF-4436-A9DB-DB7DD317BEC4}" type="pres">
      <dgm:prSet presAssocID="{C6356EA6-DD44-4B06-B60F-8AF775FD66B5}" presName="spacer" presStyleCnt="0"/>
      <dgm:spPr/>
    </dgm:pt>
    <dgm:pt modelId="{47C1A6A4-E67D-416A-9AEC-2178634E2673}" type="pres">
      <dgm:prSet presAssocID="{A3703AD8-0F01-4E29-BCFB-8B299D44E1F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1A7D92E-DC01-4891-A662-85A43564A4B8}" type="pres">
      <dgm:prSet presAssocID="{6EB8752E-C798-469F-985F-F106E984D9EA}" presName="spacer" presStyleCnt="0"/>
      <dgm:spPr/>
    </dgm:pt>
    <dgm:pt modelId="{CFC18123-F8DA-4BED-8762-5DC08BA89F3A}" type="pres">
      <dgm:prSet presAssocID="{A6D698E8-1562-4852-8126-8AD897B2C18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8843FDC-6A44-448D-AC6A-49B45AD5D766}" type="pres">
      <dgm:prSet presAssocID="{48102E5F-B1B7-4E31-BA7F-3603D4D99341}" presName="spacer" presStyleCnt="0"/>
      <dgm:spPr/>
    </dgm:pt>
    <dgm:pt modelId="{4AF1ED8A-4102-4804-A020-15D8F63645F3}" type="pres">
      <dgm:prSet presAssocID="{554C58C0-B050-4ED2-AE6E-ACEBF0B9E2B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0219B00-675D-4FFC-B07C-42175E5B8788}" srcId="{164C5FDF-C940-4F20-A8B5-18849844F400}" destId="{2DEFA80E-7EA6-42E1-8D6D-0741644277C6}" srcOrd="0" destOrd="0" parTransId="{3A82222E-9996-4128-9401-4987C91C08C7}" sibTransId="{D9B5E7E6-7857-4A86-AEE6-C5C7AB971B11}"/>
    <dgm:cxn modelId="{3BAADB0B-2D67-4A29-84D1-976153CBF074}" type="presOf" srcId="{2DEFA80E-7EA6-42E1-8D6D-0741644277C6}" destId="{52C47FD2-5B57-4D9A-9B83-3FB593560BE9}" srcOrd="0" destOrd="0" presId="urn:microsoft.com/office/officeart/2005/8/layout/vList2"/>
    <dgm:cxn modelId="{E0D7312F-2377-45DB-A4C3-5714FCE9337A}" srcId="{164C5FDF-C940-4F20-A8B5-18849844F400}" destId="{490DD72F-38BF-4C4B-9C8A-098112DAEE55}" srcOrd="1" destOrd="0" parTransId="{403224B0-2808-4C4A-B787-02DF3AD67C00}" sibTransId="{FD857550-D890-4962-BEA9-B91F623EC4EC}"/>
    <dgm:cxn modelId="{3615B169-83DD-4932-ACEB-10A85D831708}" type="presOf" srcId="{A3703AD8-0F01-4E29-BCFB-8B299D44E1F7}" destId="{47C1A6A4-E67D-416A-9AEC-2178634E2673}" srcOrd="0" destOrd="0" presId="urn:microsoft.com/office/officeart/2005/8/layout/vList2"/>
    <dgm:cxn modelId="{2FEA6180-884F-4BCD-9B3F-B3DF41F37692}" srcId="{164C5FDF-C940-4F20-A8B5-18849844F400}" destId="{A6D698E8-1562-4852-8126-8AD897B2C180}" srcOrd="4" destOrd="0" parTransId="{1F9E9935-A73A-47C3-96EF-ABD5C6C11526}" sibTransId="{48102E5F-B1B7-4E31-BA7F-3603D4D99341}"/>
    <dgm:cxn modelId="{6246A684-70F6-4E92-8F49-86F337E03700}" srcId="{164C5FDF-C940-4F20-A8B5-18849844F400}" destId="{A3703AD8-0F01-4E29-BCFB-8B299D44E1F7}" srcOrd="3" destOrd="0" parTransId="{90826BA3-90D5-4C08-B89F-6D46B8946C03}" sibTransId="{6EB8752E-C798-469F-985F-F106E984D9EA}"/>
    <dgm:cxn modelId="{F3A92E8C-71B5-4DC2-8D4F-B0F9D7A2F63F}" type="presOf" srcId="{490DD72F-38BF-4C4B-9C8A-098112DAEE55}" destId="{2434F69D-8D90-4B8C-97AF-10825E4C7D27}" srcOrd="0" destOrd="0" presId="urn:microsoft.com/office/officeart/2005/8/layout/vList2"/>
    <dgm:cxn modelId="{7C2BB990-E375-405A-B656-D36B673BAFC5}" srcId="{164C5FDF-C940-4F20-A8B5-18849844F400}" destId="{554C58C0-B050-4ED2-AE6E-ACEBF0B9E2B0}" srcOrd="5" destOrd="0" parTransId="{A2CF5C68-1AF0-486C-AA84-56500BA7492E}" sibTransId="{95EC385A-7DB8-4ED3-BF73-85F5F22CEE39}"/>
    <dgm:cxn modelId="{97729A97-10A7-4369-898B-EDA86500B92B}" type="presOf" srcId="{164C5FDF-C940-4F20-A8B5-18849844F400}" destId="{91A871F7-970A-4FDA-9193-03C0E851CA2A}" srcOrd="0" destOrd="0" presId="urn:microsoft.com/office/officeart/2005/8/layout/vList2"/>
    <dgm:cxn modelId="{7F686CB0-FAC8-40DE-8304-E8177C75126C}" type="presOf" srcId="{A6D698E8-1562-4852-8126-8AD897B2C180}" destId="{CFC18123-F8DA-4BED-8762-5DC08BA89F3A}" srcOrd="0" destOrd="0" presId="urn:microsoft.com/office/officeart/2005/8/layout/vList2"/>
    <dgm:cxn modelId="{D5DDE5B4-60AD-43C5-9AC3-2866F04663F9}" type="presOf" srcId="{554C58C0-B050-4ED2-AE6E-ACEBF0B9E2B0}" destId="{4AF1ED8A-4102-4804-A020-15D8F63645F3}" srcOrd="0" destOrd="0" presId="urn:microsoft.com/office/officeart/2005/8/layout/vList2"/>
    <dgm:cxn modelId="{B05AA1E4-960F-40E5-8EB6-60559DF0CA85}" srcId="{164C5FDF-C940-4F20-A8B5-18849844F400}" destId="{D646AFDB-A13D-4833-A3F3-25D67A1CF21A}" srcOrd="2" destOrd="0" parTransId="{4A5F087B-05DF-42BD-9CB0-19808D9CB2D6}" sibTransId="{C6356EA6-DD44-4B06-B60F-8AF775FD66B5}"/>
    <dgm:cxn modelId="{891B67EF-39F6-418B-A19E-74AF619CD0F7}" type="presOf" srcId="{D646AFDB-A13D-4833-A3F3-25D67A1CF21A}" destId="{82FA61F9-0A2A-4AD7-9EA5-E9AE802C1475}" srcOrd="0" destOrd="0" presId="urn:microsoft.com/office/officeart/2005/8/layout/vList2"/>
    <dgm:cxn modelId="{60D6AE46-BF05-4757-A585-7E44823E08EF}" type="presParOf" srcId="{91A871F7-970A-4FDA-9193-03C0E851CA2A}" destId="{52C47FD2-5B57-4D9A-9B83-3FB593560BE9}" srcOrd="0" destOrd="0" presId="urn:microsoft.com/office/officeart/2005/8/layout/vList2"/>
    <dgm:cxn modelId="{B7321695-9E62-4ADA-8FD0-2B644E8F6858}" type="presParOf" srcId="{91A871F7-970A-4FDA-9193-03C0E851CA2A}" destId="{11D28559-D28D-4DFE-BCAD-9168386C17C1}" srcOrd="1" destOrd="0" presId="urn:microsoft.com/office/officeart/2005/8/layout/vList2"/>
    <dgm:cxn modelId="{DEF94D02-A147-4B29-BC06-E8B0C496A673}" type="presParOf" srcId="{91A871F7-970A-4FDA-9193-03C0E851CA2A}" destId="{2434F69D-8D90-4B8C-97AF-10825E4C7D27}" srcOrd="2" destOrd="0" presId="urn:microsoft.com/office/officeart/2005/8/layout/vList2"/>
    <dgm:cxn modelId="{B69ADFA1-0B15-464E-A1E1-201CBC79DABE}" type="presParOf" srcId="{91A871F7-970A-4FDA-9193-03C0E851CA2A}" destId="{CC925F19-81EF-464E-8121-14788B5F3E52}" srcOrd="3" destOrd="0" presId="urn:microsoft.com/office/officeart/2005/8/layout/vList2"/>
    <dgm:cxn modelId="{F185DFB4-5F1B-4C37-957E-37820C151776}" type="presParOf" srcId="{91A871F7-970A-4FDA-9193-03C0E851CA2A}" destId="{82FA61F9-0A2A-4AD7-9EA5-E9AE802C1475}" srcOrd="4" destOrd="0" presId="urn:microsoft.com/office/officeart/2005/8/layout/vList2"/>
    <dgm:cxn modelId="{C357C7AD-BFFE-469C-90F8-1A452947BD9D}" type="presParOf" srcId="{91A871F7-970A-4FDA-9193-03C0E851CA2A}" destId="{F875287D-22CF-4436-A9DB-DB7DD317BEC4}" srcOrd="5" destOrd="0" presId="urn:microsoft.com/office/officeart/2005/8/layout/vList2"/>
    <dgm:cxn modelId="{A7AFECB6-833B-4022-B653-5C0EC5A0659C}" type="presParOf" srcId="{91A871F7-970A-4FDA-9193-03C0E851CA2A}" destId="{47C1A6A4-E67D-416A-9AEC-2178634E2673}" srcOrd="6" destOrd="0" presId="urn:microsoft.com/office/officeart/2005/8/layout/vList2"/>
    <dgm:cxn modelId="{9A19FC9F-7E63-4811-92E2-46999679B8D4}" type="presParOf" srcId="{91A871F7-970A-4FDA-9193-03C0E851CA2A}" destId="{D1A7D92E-DC01-4891-A662-85A43564A4B8}" srcOrd="7" destOrd="0" presId="urn:microsoft.com/office/officeart/2005/8/layout/vList2"/>
    <dgm:cxn modelId="{B03603D4-D0B8-4127-8B26-830114697C22}" type="presParOf" srcId="{91A871F7-970A-4FDA-9193-03C0E851CA2A}" destId="{CFC18123-F8DA-4BED-8762-5DC08BA89F3A}" srcOrd="8" destOrd="0" presId="urn:microsoft.com/office/officeart/2005/8/layout/vList2"/>
    <dgm:cxn modelId="{E03BC6F5-92E1-4EF7-8461-7E666CCCFB6F}" type="presParOf" srcId="{91A871F7-970A-4FDA-9193-03C0E851CA2A}" destId="{88843FDC-6A44-448D-AC6A-49B45AD5D766}" srcOrd="9" destOrd="0" presId="urn:microsoft.com/office/officeart/2005/8/layout/vList2"/>
    <dgm:cxn modelId="{1F91E1FC-83A6-47BB-AAF6-F3F89E660A6A}" type="presParOf" srcId="{91A871F7-970A-4FDA-9193-03C0E851CA2A}" destId="{4AF1ED8A-4102-4804-A020-15D8F63645F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07312-E2CA-4251-8234-C1F412AD6398}">
      <dsp:nvSpPr>
        <dsp:cNvPr id="0" name=""/>
        <dsp:cNvSpPr/>
      </dsp:nvSpPr>
      <dsp:spPr>
        <a:xfrm>
          <a:off x="0" y="0"/>
          <a:ext cx="3352802" cy="554990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Goals</a:t>
          </a:r>
        </a:p>
      </dsp:txBody>
      <dsp:txXfrm>
        <a:off x="0" y="0"/>
        <a:ext cx="3352802" cy="554990"/>
      </dsp:txXfrm>
    </dsp:sp>
    <dsp:sp modelId="{E9F90FEA-A1F6-4DD4-AF98-B963A9A3BB2B}">
      <dsp:nvSpPr>
        <dsp:cNvPr id="0" name=""/>
        <dsp:cNvSpPr/>
      </dsp:nvSpPr>
      <dsp:spPr>
        <a:xfrm>
          <a:off x="1637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Gill Sans MT" panose="020B0502020104020203" pitchFamily="34" charset="0"/>
            </a:rPr>
            <a:t>Be Profitable </a:t>
          </a:r>
          <a:endParaRPr lang="en-US" sz="1500" kern="1200" dirty="0"/>
        </a:p>
      </dsp:txBody>
      <dsp:txXfrm>
        <a:off x="1637" y="554990"/>
        <a:ext cx="1116509" cy="1165479"/>
      </dsp:txXfrm>
    </dsp:sp>
    <dsp:sp modelId="{2A59B2EE-0953-4F97-B3C7-32BF78A5EE52}">
      <dsp:nvSpPr>
        <dsp:cNvPr id="0" name=""/>
        <dsp:cNvSpPr/>
      </dsp:nvSpPr>
      <dsp:spPr>
        <a:xfrm>
          <a:off x="1118146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460881"/>
                <a:satOff val="-8998"/>
                <a:lumOff val="19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460881"/>
                <a:satOff val="-8998"/>
                <a:lumOff val="19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460881"/>
                <a:satOff val="-8998"/>
                <a:lumOff val="19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Have better understanding of its customers</a:t>
          </a:r>
        </a:p>
      </dsp:txBody>
      <dsp:txXfrm>
        <a:off x="1118146" y="554990"/>
        <a:ext cx="1116509" cy="1165479"/>
      </dsp:txXfrm>
    </dsp:sp>
    <dsp:sp modelId="{24B83F26-137F-456B-9B19-F4E8BECD9C0D}">
      <dsp:nvSpPr>
        <dsp:cNvPr id="0" name=""/>
        <dsp:cNvSpPr/>
      </dsp:nvSpPr>
      <dsp:spPr>
        <a:xfrm>
          <a:off x="2234655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921761"/>
                <a:satOff val="-17996"/>
                <a:lumOff val="3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921761"/>
                <a:satOff val="-17996"/>
                <a:lumOff val="3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921761"/>
                <a:satOff val="-17996"/>
                <a:lumOff val="3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Approve profitable loans and reject risky loans</a:t>
          </a:r>
        </a:p>
      </dsp:txBody>
      <dsp:txXfrm>
        <a:off x="2234655" y="554990"/>
        <a:ext cx="1116509" cy="1165479"/>
      </dsp:txXfrm>
    </dsp:sp>
    <dsp:sp modelId="{A5ADC1DF-2323-44EB-A5A4-8640FCE435A7}">
      <dsp:nvSpPr>
        <dsp:cNvPr id="0" name=""/>
        <dsp:cNvSpPr/>
      </dsp:nvSpPr>
      <dsp:spPr>
        <a:xfrm>
          <a:off x="0" y="1720470"/>
          <a:ext cx="3352802" cy="12949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3923B-57E4-48E1-9D9F-72C44AB6679C}">
      <dsp:nvSpPr>
        <dsp:cNvPr id="0" name=""/>
        <dsp:cNvSpPr/>
      </dsp:nvSpPr>
      <dsp:spPr>
        <a:xfrm>
          <a:off x="0" y="0"/>
          <a:ext cx="3454399" cy="55499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Concerns</a:t>
          </a:r>
        </a:p>
      </dsp:txBody>
      <dsp:txXfrm>
        <a:off x="0" y="0"/>
        <a:ext cx="3454399" cy="554990"/>
      </dsp:txXfrm>
    </dsp:sp>
    <dsp:sp modelId="{03963DD3-28D1-49E8-9F41-AF5FA3285EE2}">
      <dsp:nvSpPr>
        <dsp:cNvPr id="0" name=""/>
        <dsp:cNvSpPr/>
      </dsp:nvSpPr>
      <dsp:spPr>
        <a:xfrm>
          <a:off x="0" y="554990"/>
          <a:ext cx="1727199" cy="11654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Approving Risky loans</a:t>
          </a:r>
        </a:p>
      </dsp:txBody>
      <dsp:txXfrm>
        <a:off x="0" y="554990"/>
        <a:ext cx="1727199" cy="1165479"/>
      </dsp:txXfrm>
    </dsp:sp>
    <dsp:sp modelId="{3A0A9DE1-270B-4139-8E64-07CA9574B2EB}">
      <dsp:nvSpPr>
        <dsp:cNvPr id="0" name=""/>
        <dsp:cNvSpPr/>
      </dsp:nvSpPr>
      <dsp:spPr>
        <a:xfrm>
          <a:off x="1727199" y="554990"/>
          <a:ext cx="1727199" cy="11654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Losing investments or investors</a:t>
          </a:r>
        </a:p>
      </dsp:txBody>
      <dsp:txXfrm>
        <a:off x="1727199" y="554990"/>
        <a:ext cx="1727199" cy="1165479"/>
      </dsp:txXfrm>
    </dsp:sp>
    <dsp:sp modelId="{19450747-7095-400B-8C7D-D41140088B71}">
      <dsp:nvSpPr>
        <dsp:cNvPr id="0" name=""/>
        <dsp:cNvSpPr/>
      </dsp:nvSpPr>
      <dsp:spPr>
        <a:xfrm>
          <a:off x="0" y="1720469"/>
          <a:ext cx="3454399" cy="12949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C2C97-A907-4A5A-821A-A2A88228961C}">
      <dsp:nvSpPr>
        <dsp:cNvPr id="0" name=""/>
        <dsp:cNvSpPr/>
      </dsp:nvSpPr>
      <dsp:spPr>
        <a:xfrm>
          <a:off x="0" y="0"/>
          <a:ext cx="3454399" cy="554989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Requirements</a:t>
          </a:r>
        </a:p>
      </dsp:txBody>
      <dsp:txXfrm>
        <a:off x="0" y="0"/>
        <a:ext cx="3454399" cy="554989"/>
      </dsp:txXfrm>
    </dsp:sp>
    <dsp:sp modelId="{53C1EB1E-5223-40A9-838D-C9E368EDFD02}">
      <dsp:nvSpPr>
        <dsp:cNvPr id="0" name=""/>
        <dsp:cNvSpPr/>
      </dsp:nvSpPr>
      <dsp:spPr>
        <a:xfrm>
          <a:off x="0" y="554989"/>
          <a:ext cx="1727199" cy="1165478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Gill Sans MT" panose="020B0502020104020203" pitchFamily="34" charset="0"/>
            </a:rPr>
            <a:t>EDA on previous Data to Understand variables leading to Risky Loans</a:t>
          </a:r>
          <a:endParaRPr lang="en-US" sz="1500" kern="1200" dirty="0"/>
        </a:p>
      </dsp:txBody>
      <dsp:txXfrm>
        <a:off x="0" y="554989"/>
        <a:ext cx="1727199" cy="1165478"/>
      </dsp:txXfrm>
    </dsp:sp>
    <dsp:sp modelId="{E1D3BE9F-0223-4409-8710-6BB5A31ADAB1}">
      <dsp:nvSpPr>
        <dsp:cNvPr id="0" name=""/>
        <dsp:cNvSpPr/>
      </dsp:nvSpPr>
      <dsp:spPr>
        <a:xfrm>
          <a:off x="1727199" y="554989"/>
          <a:ext cx="1727199" cy="1165478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362400"/>
                <a:satOff val="11804"/>
                <a:lumOff val="2435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80000"/>
                <a:hueOff val="362400"/>
                <a:satOff val="11804"/>
                <a:lumOff val="2435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80000"/>
                <a:hueOff val="362400"/>
                <a:satOff val="11804"/>
                <a:lumOff val="2435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Predict bad loans using those driving variables</a:t>
          </a:r>
        </a:p>
      </dsp:txBody>
      <dsp:txXfrm>
        <a:off x="1727199" y="554989"/>
        <a:ext cx="1727199" cy="1165478"/>
      </dsp:txXfrm>
    </dsp:sp>
    <dsp:sp modelId="{CCFCB84B-DAE0-448E-8EF8-55CF9E473E8A}">
      <dsp:nvSpPr>
        <dsp:cNvPr id="0" name=""/>
        <dsp:cNvSpPr/>
      </dsp:nvSpPr>
      <dsp:spPr>
        <a:xfrm>
          <a:off x="0" y="1720468"/>
          <a:ext cx="3454399" cy="12949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E9A9B-53B1-AB45-A05D-74072957D7BB}">
      <dsp:nvSpPr>
        <dsp:cNvPr id="0" name=""/>
        <dsp:cNvSpPr/>
      </dsp:nvSpPr>
      <dsp:spPr>
        <a:xfrm>
          <a:off x="0" y="256563"/>
          <a:ext cx="6735443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Univariate </a:t>
          </a:r>
        </a:p>
      </dsp:txBody>
      <dsp:txXfrm>
        <a:off x="76105" y="332668"/>
        <a:ext cx="6583233" cy="1406815"/>
      </dsp:txXfrm>
    </dsp:sp>
    <dsp:sp modelId="{B300C55F-9692-8044-BE9E-3AC25100283F}">
      <dsp:nvSpPr>
        <dsp:cNvPr id="0" name=""/>
        <dsp:cNvSpPr/>
      </dsp:nvSpPr>
      <dsp:spPr>
        <a:xfrm>
          <a:off x="0" y="2002788"/>
          <a:ext cx="6735443" cy="1559025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Bivariate </a:t>
          </a:r>
        </a:p>
      </dsp:txBody>
      <dsp:txXfrm>
        <a:off x="76105" y="2078893"/>
        <a:ext cx="6583233" cy="1406815"/>
      </dsp:txXfrm>
    </dsp:sp>
    <dsp:sp modelId="{16F623F6-9595-FA4B-8A9E-6378212C5300}">
      <dsp:nvSpPr>
        <dsp:cNvPr id="0" name=""/>
        <dsp:cNvSpPr/>
      </dsp:nvSpPr>
      <dsp:spPr>
        <a:xfrm>
          <a:off x="0" y="3749013"/>
          <a:ext cx="6735443" cy="1559025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Multivariate </a:t>
          </a:r>
        </a:p>
      </dsp:txBody>
      <dsp:txXfrm>
        <a:off x="76105" y="3825118"/>
        <a:ext cx="6583233" cy="14068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47FD2-5B57-4D9A-9B83-3FB593560BE9}">
      <dsp:nvSpPr>
        <dsp:cNvPr id="0" name=""/>
        <dsp:cNvSpPr/>
      </dsp:nvSpPr>
      <dsp:spPr>
        <a:xfrm>
          <a:off x="0" y="9994"/>
          <a:ext cx="6303729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Interest Rate</a:t>
          </a:r>
        </a:p>
      </dsp:txBody>
      <dsp:txXfrm>
        <a:off x="40980" y="50974"/>
        <a:ext cx="6221769" cy="757514"/>
      </dsp:txXfrm>
    </dsp:sp>
    <dsp:sp modelId="{2434F69D-8D90-4B8C-97AF-10825E4C7D27}">
      <dsp:nvSpPr>
        <dsp:cNvPr id="0" name=""/>
        <dsp:cNvSpPr/>
      </dsp:nvSpPr>
      <dsp:spPr>
        <a:xfrm>
          <a:off x="0" y="950269"/>
          <a:ext cx="6303729" cy="839474"/>
        </a:xfrm>
        <a:prstGeom prst="roundRect">
          <a:avLst/>
        </a:prstGeom>
        <a:solidFill>
          <a:schemeClr val="accent2">
            <a:hueOff val="-255475"/>
            <a:satOff val="702"/>
            <a:lumOff val="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Funded Investor amount</a:t>
          </a:r>
        </a:p>
      </dsp:txBody>
      <dsp:txXfrm>
        <a:off x="40980" y="991249"/>
        <a:ext cx="6221769" cy="757514"/>
      </dsp:txXfrm>
    </dsp:sp>
    <dsp:sp modelId="{82FA61F9-0A2A-4AD7-9EA5-E9AE802C1475}">
      <dsp:nvSpPr>
        <dsp:cNvPr id="0" name=""/>
        <dsp:cNvSpPr/>
      </dsp:nvSpPr>
      <dsp:spPr>
        <a:xfrm>
          <a:off x="0" y="1890544"/>
          <a:ext cx="6303729" cy="839474"/>
        </a:xfrm>
        <a:prstGeom prst="roundRect">
          <a:avLst/>
        </a:prstGeom>
        <a:solidFill>
          <a:schemeClr val="accent2">
            <a:hueOff val="-510950"/>
            <a:satOff val="1404"/>
            <a:lumOff val="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Annual Income</a:t>
          </a:r>
        </a:p>
      </dsp:txBody>
      <dsp:txXfrm>
        <a:off x="40980" y="1931524"/>
        <a:ext cx="6221769" cy="757514"/>
      </dsp:txXfrm>
    </dsp:sp>
    <dsp:sp modelId="{47C1A6A4-E67D-416A-9AEC-2178634E2673}">
      <dsp:nvSpPr>
        <dsp:cNvPr id="0" name=""/>
        <dsp:cNvSpPr/>
      </dsp:nvSpPr>
      <dsp:spPr>
        <a:xfrm>
          <a:off x="0" y="2830819"/>
          <a:ext cx="6303729" cy="839474"/>
        </a:xfrm>
        <a:prstGeom prst="roundRect">
          <a:avLst/>
        </a:prstGeom>
        <a:solidFill>
          <a:schemeClr val="accent2">
            <a:hueOff val="-766425"/>
            <a:satOff val="2105"/>
            <a:lumOff val="14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Term</a:t>
          </a:r>
        </a:p>
      </dsp:txBody>
      <dsp:txXfrm>
        <a:off x="40980" y="2871799"/>
        <a:ext cx="6221769" cy="757514"/>
      </dsp:txXfrm>
    </dsp:sp>
    <dsp:sp modelId="{CFC18123-F8DA-4BED-8762-5DC08BA89F3A}">
      <dsp:nvSpPr>
        <dsp:cNvPr id="0" name=""/>
        <dsp:cNvSpPr/>
      </dsp:nvSpPr>
      <dsp:spPr>
        <a:xfrm>
          <a:off x="0" y="3771094"/>
          <a:ext cx="6303729" cy="839474"/>
        </a:xfrm>
        <a:prstGeom prst="roundRect">
          <a:avLst/>
        </a:prstGeom>
        <a:solidFill>
          <a:schemeClr val="accent2">
            <a:hueOff val="-1021900"/>
            <a:satOff val="2807"/>
            <a:lumOff val="1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Grade</a:t>
          </a:r>
        </a:p>
      </dsp:txBody>
      <dsp:txXfrm>
        <a:off x="40980" y="3812074"/>
        <a:ext cx="6221769" cy="757514"/>
      </dsp:txXfrm>
    </dsp:sp>
    <dsp:sp modelId="{4AF1ED8A-4102-4804-A020-15D8F63645F3}">
      <dsp:nvSpPr>
        <dsp:cNvPr id="0" name=""/>
        <dsp:cNvSpPr/>
      </dsp:nvSpPr>
      <dsp:spPr>
        <a:xfrm>
          <a:off x="0" y="4711369"/>
          <a:ext cx="6303729" cy="839474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Purpose</a:t>
          </a:r>
        </a:p>
      </dsp:txBody>
      <dsp:txXfrm>
        <a:off x="40980" y="4752349"/>
        <a:ext cx="6221769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40208-C0AB-4866-8E91-F78600F680B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5A9B-745F-4B63-BB32-7DD6E209C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4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15A9B-745F-4B63-BB32-7DD6E209C1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1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38BC1-EFD6-924F-8338-F7C0A93995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5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8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22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60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42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93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3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02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61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94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46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D453324-C6A3-43E4-B553-D28495028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2635EE6-D269-46B5-8431-4D0F084D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4"/>
            <a:ext cx="6252552" cy="6858003"/>
          </a:xfrm>
          <a:custGeom>
            <a:avLst/>
            <a:gdLst>
              <a:gd name="connsiteX0" fmla="*/ 2609706 w 6252552"/>
              <a:gd name="connsiteY0" fmla="*/ 0 h 6858003"/>
              <a:gd name="connsiteX1" fmla="*/ 6252552 w 6252552"/>
              <a:gd name="connsiteY1" fmla="*/ 0 h 6858003"/>
              <a:gd name="connsiteX2" fmla="*/ 6252552 w 6252552"/>
              <a:gd name="connsiteY2" fmla="*/ 6858002 h 6858003"/>
              <a:gd name="connsiteX3" fmla="*/ 6228060 w 6252552"/>
              <a:gd name="connsiteY3" fmla="*/ 6858002 h 6858003"/>
              <a:gd name="connsiteX4" fmla="*/ 6228060 w 6252552"/>
              <a:gd name="connsiteY4" fmla="*/ 6858003 h 6858003"/>
              <a:gd name="connsiteX5" fmla="*/ 0 w 6252552"/>
              <a:gd name="connsiteY5" fmla="*/ 6858003 h 6858003"/>
              <a:gd name="connsiteX6" fmla="*/ 0 w 6252552"/>
              <a:gd name="connsiteY6" fmla="*/ 1 h 6858003"/>
              <a:gd name="connsiteX7" fmla="*/ 2609701 w 6252552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2552" h="6858003">
                <a:moveTo>
                  <a:pt x="2609706" y="0"/>
                </a:moveTo>
                <a:lnTo>
                  <a:pt x="6252552" y="0"/>
                </a:lnTo>
                <a:lnTo>
                  <a:pt x="6252552" y="6858002"/>
                </a:lnTo>
                <a:lnTo>
                  <a:pt x="6228060" y="6858002"/>
                </a:lnTo>
                <a:lnTo>
                  <a:pt x="6228060" y="6858003"/>
                </a:lnTo>
                <a:lnTo>
                  <a:pt x="0" y="6858003"/>
                </a:lnTo>
                <a:lnTo>
                  <a:pt x="0" y="1"/>
                </a:lnTo>
                <a:lnTo>
                  <a:pt x="26097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96C0E-A7AF-C5B2-D62C-A156430F3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5271106" cy="279860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Online Lending Club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3581DC8-8E70-13C8-4A26-5915CA135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" r="1" b="1"/>
          <a:stretch/>
        </p:blipFill>
        <p:spPr>
          <a:xfrm>
            <a:off x="6509916" y="143441"/>
            <a:ext cx="5431801" cy="3143436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F6F3E-B250-123B-3E10-4F480DF09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3686187"/>
            <a:ext cx="5271106" cy="247648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Prepared By: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Khalid Mohamad </a:t>
            </a:r>
            <a:r>
              <a:rPr lang="en-US" dirty="0" err="1">
                <a:solidFill>
                  <a:srgbClr val="FFFFFF"/>
                </a:solidFill>
              </a:rPr>
              <a:t>Aladin</a:t>
            </a:r>
            <a:r>
              <a:rPr lang="en-US" dirty="0">
                <a:solidFill>
                  <a:srgbClr val="FFFFFF"/>
                </a:solidFill>
              </a:rPr>
              <a:t> Hafez Omar    </a:t>
            </a:r>
          </a:p>
          <a:p>
            <a:pPr algn="l"/>
            <a:r>
              <a:rPr lang="en-US" sz="1200" dirty="0" err="1">
                <a:solidFill>
                  <a:srgbClr val="FFFFFF"/>
                </a:solidFill>
              </a:rPr>
              <a:t>Email:khalidomarasu@gmail.com</a:t>
            </a:r>
            <a:endParaRPr lang="en-US" sz="1200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Nadeem Akhter</a:t>
            </a:r>
          </a:p>
          <a:p>
            <a:pPr algn="l"/>
            <a:r>
              <a:rPr lang="en-US" sz="1200" dirty="0" err="1">
                <a:solidFill>
                  <a:srgbClr val="FFFFFF"/>
                </a:solidFill>
              </a:rPr>
              <a:t>Email:MNadeemAkhter@hotmail.com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47" name="Picture 2" descr="Lending Club: Platform Success but P2P failure? - Digital Innovation and  Transformation">
            <a:extLst>
              <a:ext uri="{FF2B5EF4-FFF2-40B4-BE49-F238E27FC236}">
                <a16:creationId xmlns:a16="http://schemas.microsoft.com/office/drawing/2014/main" id="{C26F148B-ABBF-2BE1-7D95-28B18C471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" t="-145" r="162" b="144"/>
          <a:stretch/>
        </p:blipFill>
        <p:spPr bwMode="auto">
          <a:xfrm>
            <a:off x="6509916" y="3616516"/>
            <a:ext cx="5431800" cy="2098484"/>
          </a:xfrm>
          <a:custGeom>
            <a:avLst/>
            <a:gdLst/>
            <a:ahLst/>
            <a:cxnLst/>
            <a:rect l="l" t="t" r="r" b="b"/>
            <a:pathLst>
              <a:path w="5096871" h="3187173">
                <a:moveTo>
                  <a:pt x="76652" y="0"/>
                </a:moveTo>
                <a:lnTo>
                  <a:pt x="5020219" y="0"/>
                </a:lnTo>
                <a:cubicBezTo>
                  <a:pt x="5062553" y="0"/>
                  <a:pt x="5096871" y="34318"/>
                  <a:pt x="5096871" y="76652"/>
                </a:cubicBezTo>
                <a:lnTo>
                  <a:pt x="5096871" y="3110521"/>
                </a:lnTo>
                <a:cubicBezTo>
                  <a:pt x="5096871" y="3152855"/>
                  <a:pt x="5062553" y="3187173"/>
                  <a:pt x="5020219" y="3187173"/>
                </a:cubicBezTo>
                <a:lnTo>
                  <a:pt x="76652" y="3187173"/>
                </a:lnTo>
                <a:cubicBezTo>
                  <a:pt x="34318" y="3187173"/>
                  <a:pt x="0" y="3152855"/>
                  <a:pt x="0" y="3110521"/>
                </a:cubicBezTo>
                <a:lnTo>
                  <a:pt x="0" y="76652"/>
                </a:lnTo>
                <a:cubicBezTo>
                  <a:pt x="0" y="34318"/>
                  <a:pt x="34318" y="0"/>
                  <a:pt x="766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9CB5D09-1CDF-DEFB-7758-73D8DAAE30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27405" r="57054" b="22156"/>
          <a:stretch/>
        </p:blipFill>
        <p:spPr>
          <a:xfrm>
            <a:off x="838199" y="591710"/>
            <a:ext cx="5440195" cy="556169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53" name="Arc 5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77.1%</a:t>
            </a:r>
            <a:r>
              <a:rPr lang="en-US" sz="2400" dirty="0"/>
              <a:t> of the terms issued are issued on a short-term plan of </a:t>
            </a:r>
            <a:r>
              <a:rPr lang="en-US" sz="2400" b="1" dirty="0"/>
              <a:t>36 months </a:t>
            </a:r>
            <a:r>
              <a:rPr lang="en-US" sz="2400" dirty="0"/>
              <a:t>and only </a:t>
            </a:r>
            <a:r>
              <a:rPr lang="en-US" sz="2400" b="1" dirty="0"/>
              <a:t>22.9%</a:t>
            </a:r>
            <a:r>
              <a:rPr lang="en-US" sz="2400" dirty="0"/>
              <a:t> were issued on a long-term plan of </a:t>
            </a:r>
            <a:r>
              <a:rPr lang="en-US" sz="2400" b="1" dirty="0"/>
              <a:t>60 months</a:t>
            </a:r>
            <a:r>
              <a:rPr lang="en-US" sz="2400" dirty="0"/>
              <a:t>.  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 conclude that most of the borrowers take loans on shorter payment plans as an assumption reason of higher interest charged on long term plans.</a:t>
            </a:r>
          </a:p>
        </p:txBody>
      </p:sp>
    </p:spTree>
    <p:extLst>
      <p:ext uri="{BB962C8B-B14F-4D97-AF65-F5344CB8AC3E}">
        <p14:creationId xmlns:p14="http://schemas.microsoft.com/office/powerpoint/2010/main" val="167417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Ownership</a:t>
            </a:r>
          </a:p>
        </p:txBody>
      </p:sp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2A4B5E0C-C3C0-6B48-FD8A-0BEFD2716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8" t="17650" r="56179" b="11385"/>
          <a:stretch/>
        </p:blipFill>
        <p:spPr>
          <a:xfrm>
            <a:off x="1539005" y="530578"/>
            <a:ext cx="4038582" cy="568395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70" name="Arc 6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5749871" y="1825625"/>
            <a:ext cx="5790877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can infer from above that </a:t>
            </a:r>
            <a:r>
              <a:rPr lang="en-US" sz="2200" b="1" dirty="0"/>
              <a:t>50% of </a:t>
            </a:r>
            <a:r>
              <a:rPr lang="en-US" sz="2200" dirty="0"/>
              <a:t>loan borrowers are </a:t>
            </a:r>
            <a:r>
              <a:rPr lang="en-US" sz="2200" b="1" dirty="0"/>
              <a:t>renting </a:t>
            </a:r>
            <a:r>
              <a:rPr lang="en-US" sz="2200" dirty="0"/>
              <a:t>and </a:t>
            </a:r>
            <a:r>
              <a:rPr lang="en-US" sz="2200" b="1" dirty="0"/>
              <a:t>41.8%</a:t>
            </a:r>
            <a:r>
              <a:rPr lang="en-US" sz="2200" dirty="0"/>
              <a:t> have </a:t>
            </a:r>
            <a:r>
              <a:rPr lang="en-US" sz="2200" b="1" dirty="0"/>
              <a:t>mortgaged</a:t>
            </a:r>
            <a:r>
              <a:rPr lang="en-US" sz="2200" dirty="0"/>
              <a:t> their houses and only </a:t>
            </a:r>
            <a:r>
              <a:rPr lang="en-US" sz="2200" b="1" dirty="0"/>
              <a:t>7.87% </a:t>
            </a:r>
            <a:r>
              <a:rPr lang="en-US" sz="2200" dirty="0"/>
              <a:t>of borrowers </a:t>
            </a:r>
            <a:r>
              <a:rPr lang="en-US" sz="2200" b="1" dirty="0"/>
              <a:t>own a house</a:t>
            </a:r>
            <a:r>
              <a:rPr lang="en-US" sz="2200" dirty="0"/>
              <a:t>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can conclude that people who own most probably have good cash flow thus </a:t>
            </a:r>
            <a:r>
              <a:rPr lang="en-US" sz="2200" b="1" dirty="0"/>
              <a:t>91.8 % </a:t>
            </a:r>
            <a:r>
              <a:rPr lang="en-US" sz="2200" dirty="0"/>
              <a:t>of loan borrowers are those who rent houses or mortgaged their houses:</a:t>
            </a:r>
          </a:p>
        </p:txBody>
      </p:sp>
    </p:spTree>
    <p:extLst>
      <p:ext uri="{BB962C8B-B14F-4D97-AF65-F5344CB8AC3E}">
        <p14:creationId xmlns:p14="http://schemas.microsoft.com/office/powerpoint/2010/main" val="152761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7738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Grades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F7346-F409-0D58-D94C-61AE9A2CF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2" t="8227"/>
          <a:stretch/>
        </p:blipFill>
        <p:spPr>
          <a:xfrm>
            <a:off x="4813550" y="862148"/>
            <a:ext cx="774942" cy="2733294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32CCC-E30A-2CB6-980F-0E71EA83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4" t="26927" r="47953" b="18639"/>
          <a:stretch/>
        </p:blipFill>
        <p:spPr>
          <a:xfrm>
            <a:off x="643468" y="1689314"/>
            <a:ext cx="4331487" cy="3780205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151294" y="1946684"/>
            <a:ext cx="53972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Grade B represents 30.5% of the total loans issued followed by A 27.6% and then C,D,E,F respectively.  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 conclude that 78% of loans issued lies in range of grades A to C.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Grades F,G represents a minority (2.5%) across the dataset.</a:t>
            </a: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0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642" y="503466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 Grades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02D0ED4-C2F6-E0F9-1999-481C29035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2" y="1238162"/>
            <a:ext cx="5811470" cy="345782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Only 18 loans were issued on loan subgrade G5 is a minority with only while the most count is A4 and A5 respectively.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Most of the loans were issued to subgrades A1 to A5 B1 to B5 and C1 to C5.</a:t>
            </a:r>
          </a:p>
        </p:txBody>
      </p:sp>
    </p:spTree>
    <p:extLst>
      <p:ext uri="{BB962C8B-B14F-4D97-AF65-F5344CB8AC3E}">
        <p14:creationId xmlns:p14="http://schemas.microsoft.com/office/powerpoint/2010/main" val="26210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9B161DF-E457-41D5-83AD-378B43003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Purpose</a:t>
            </a:r>
          </a:p>
        </p:txBody>
      </p:sp>
      <p:pic>
        <p:nvPicPr>
          <p:cNvPr id="16" name="Picture 15" descr="Chart, diagram, sunburst chart&#10;&#10;Description automatically generated">
            <a:extLst>
              <a:ext uri="{FF2B5EF4-FFF2-40B4-BE49-F238E27FC236}">
                <a16:creationId xmlns:a16="http://schemas.microsoft.com/office/drawing/2014/main" id="{EECE5EE0-5EC0-F8EB-75DE-60B0AF5C2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r="-4" b="-4"/>
          <a:stretch/>
        </p:blipFill>
        <p:spPr>
          <a:xfrm>
            <a:off x="643466" y="579155"/>
            <a:ext cx="5130797" cy="2642068"/>
          </a:xfrm>
          <a:custGeom>
            <a:avLst/>
            <a:gdLst/>
            <a:ahLst/>
            <a:cxnLst/>
            <a:rect l="l" t="t" r="r" b="b"/>
            <a:pathLst>
              <a:path w="4252881" h="4252881">
                <a:moveTo>
                  <a:pt x="95137" y="0"/>
                </a:moveTo>
                <a:lnTo>
                  <a:pt x="4157744" y="0"/>
                </a:lnTo>
                <a:cubicBezTo>
                  <a:pt x="4210287" y="0"/>
                  <a:pt x="4252881" y="42594"/>
                  <a:pt x="4252881" y="95137"/>
                </a:cubicBezTo>
                <a:lnTo>
                  <a:pt x="4252881" y="4157744"/>
                </a:lnTo>
                <a:cubicBezTo>
                  <a:pt x="4252881" y="4210287"/>
                  <a:pt x="4210287" y="4252881"/>
                  <a:pt x="4157744" y="4252881"/>
                </a:cubicBezTo>
                <a:lnTo>
                  <a:pt x="95137" y="4252881"/>
                </a:lnTo>
                <a:cubicBezTo>
                  <a:pt x="42594" y="4252881"/>
                  <a:pt x="0" y="4210287"/>
                  <a:pt x="0" y="4157744"/>
                </a:cubicBezTo>
                <a:lnTo>
                  <a:pt x="0" y="95137"/>
                </a:lnTo>
                <a:cubicBezTo>
                  <a:pt x="0" y="42594"/>
                  <a:pt x="42594" y="0"/>
                  <a:pt x="95137" y="0"/>
                </a:cubicBezTo>
                <a:close/>
              </a:path>
            </a:pathLst>
          </a:cu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D16AD7D1-D588-BD21-4455-5F9F23BB1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" r="2" b="2"/>
          <a:stretch/>
        </p:blipFill>
        <p:spPr>
          <a:xfrm>
            <a:off x="671966" y="3543301"/>
            <a:ext cx="5102297" cy="264206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07D50C9-F568-423A-A839-B49874A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9499" y="4590068"/>
            <a:ext cx="624734" cy="62473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151294" y="1946684"/>
            <a:ext cx="53972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Almost 50% of the borrowers took loan for the purpose of debt consolidation 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 conclude that 53.5% of the data is distributed between 13 different purposes.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least count goes to loans for the purpose of renewable energy.</a:t>
            </a:r>
          </a:p>
        </p:txBody>
      </p:sp>
    </p:spTree>
    <p:extLst>
      <p:ext uri="{BB962C8B-B14F-4D97-AF65-F5344CB8AC3E}">
        <p14:creationId xmlns:p14="http://schemas.microsoft.com/office/powerpoint/2010/main" val="129922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Verification Status</a:t>
            </a:r>
          </a:p>
        </p:txBody>
      </p:sp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4981F6F4-9236-5EC9-C41E-A20B82CE4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 t="27466" r="55797" b="19650"/>
          <a:stretch/>
        </p:blipFill>
        <p:spPr>
          <a:xfrm>
            <a:off x="838199" y="618715"/>
            <a:ext cx="5440195" cy="550768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44" name="Arc 43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Almost half of the loans issued were issued to borrowers with incomes not verified.  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Quarter of the loans were issued to income source verified customers and 27.8% of the loans were issued to verified income customer. 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The plot shows normal distribution we can infer 53.8% of the loan were issued to Verified Income sources (Source, Verified) and 46.2% were issued to customers with Un-verified income sources.</a:t>
            </a:r>
          </a:p>
        </p:txBody>
      </p:sp>
    </p:spTree>
    <p:extLst>
      <p:ext uri="{BB962C8B-B14F-4D97-AF65-F5344CB8AC3E}">
        <p14:creationId xmlns:p14="http://schemas.microsoft.com/office/powerpoint/2010/main" val="71865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Chart, sunburst chart&#10;&#10;Description automatically generated">
            <a:extLst>
              <a:ext uri="{FF2B5EF4-FFF2-40B4-BE49-F238E27FC236}">
                <a16:creationId xmlns:a16="http://schemas.microsoft.com/office/drawing/2014/main" id="{B927C156-1012-E743-19AC-1EB1C0C3B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1950725"/>
            <a:ext cx="4777381" cy="278680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2FEFAE-A52F-2241-D457-5FDB0B2D14F9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 65.8% of investors invested from 0 to 10,000  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13.3% of investors gave more than 23k USD to borrowers.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 Only 10% of the loans issued range between 10k to 12k.</a:t>
            </a:r>
          </a:p>
        </p:txBody>
      </p:sp>
    </p:spTree>
    <p:extLst>
      <p:ext uri="{BB962C8B-B14F-4D97-AF65-F5344CB8AC3E}">
        <p14:creationId xmlns:p14="http://schemas.microsoft.com/office/powerpoint/2010/main" val="324261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Chart, sunburst chart&#10;&#10;Description automatically generated">
            <a:extLst>
              <a:ext uri="{FF2B5EF4-FFF2-40B4-BE49-F238E27FC236}">
                <a16:creationId xmlns:a16="http://schemas.microsoft.com/office/drawing/2014/main" id="{CE69AC51-29C6-2BF8-2204-ED5C1B89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85832"/>
            <a:ext cx="5440195" cy="317344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5" name="Arc 3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50% of the loans issued had an interest rate of 10 to 15%.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 The maximum interest rate was 25% and more and it covers 18.7 % of the total loans issued.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 lowest interest charged on loans ranges between 0 to 7.5% and it represent 18.8% if the loans issued.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Only 15% of the loans issued had an interest rate less than 7.5%</a:t>
            </a:r>
          </a:p>
        </p:txBody>
      </p:sp>
    </p:spTree>
    <p:extLst>
      <p:ext uri="{BB962C8B-B14F-4D97-AF65-F5344CB8AC3E}">
        <p14:creationId xmlns:p14="http://schemas.microsoft.com/office/powerpoint/2010/main" val="1234199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Chart, sunburst chart&#10;&#10;Description automatically generated">
            <a:extLst>
              <a:ext uri="{FF2B5EF4-FFF2-40B4-BE49-F238E27FC236}">
                <a16:creationId xmlns:a16="http://schemas.microsoft.com/office/drawing/2014/main" id="{55AEEE08-E901-A52B-7B3F-5AC26DC7C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85832"/>
            <a:ext cx="5440195" cy="317344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1" name="Arc 30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E46E7-353D-48C9-9F44-43073B800C81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Almost 37% of the clients make 25k to 50k each year.   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67% of the borrower's annual salary ranges between 25k to 75K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15% of the borrowers have a salary range of 75k to 100k yearly.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7.35% of the clients make less than 25K a year.</a:t>
            </a:r>
          </a:p>
        </p:txBody>
      </p:sp>
    </p:spTree>
    <p:extLst>
      <p:ext uri="{BB962C8B-B14F-4D97-AF65-F5344CB8AC3E}">
        <p14:creationId xmlns:p14="http://schemas.microsoft.com/office/powerpoint/2010/main" val="1498680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Funded amount Invested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2B28058-4981-E5AD-FA90-F1099812C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16618"/>
            <a:ext cx="5440195" cy="331187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51" name="Arc 4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shows multiple peaks and outliers which needs to be removed otherwise the numbers will be skewed</a:t>
            </a:r>
          </a:p>
        </p:txBody>
      </p:sp>
    </p:spTree>
    <p:extLst>
      <p:ext uri="{BB962C8B-B14F-4D97-AF65-F5344CB8AC3E}">
        <p14:creationId xmlns:p14="http://schemas.microsoft.com/office/powerpoint/2010/main" val="349486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F13D-3736-DE95-B523-20D3A735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9F364-E7A5-B964-95CA-53D0B555C11E}"/>
              </a:ext>
            </a:extLst>
          </p:cNvPr>
          <p:cNvSpPr txBox="1">
            <a:spLocks/>
          </p:cNvSpPr>
          <p:nvPr/>
        </p:nvSpPr>
        <p:spPr>
          <a:xfrm>
            <a:off x="838200" y="1499129"/>
            <a:ext cx="10515600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Lending Club is a marketplace in US for personal loans that matches borrowers who are seeking a loan with several investors looking to lend money and make a return. </a:t>
            </a:r>
            <a:endParaRPr lang="en-US" sz="2000" dirty="0">
              <a:solidFill>
                <a:srgbClr val="333333"/>
              </a:solidFill>
              <a:latin typeface="Merriweather"/>
            </a:endParaRPr>
          </a:p>
          <a:p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5F44E8-EE67-4322-6642-B32110317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808923"/>
              </p:ext>
            </p:extLst>
          </p:nvPr>
        </p:nvGraphicFramePr>
        <p:xfrm>
          <a:off x="431800" y="2291821"/>
          <a:ext cx="3352802" cy="1849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19E088B-7AD1-12E6-0D03-C56ABE0BD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143978"/>
              </p:ext>
            </p:extLst>
          </p:nvPr>
        </p:nvGraphicFramePr>
        <p:xfrm>
          <a:off x="4203702" y="2291820"/>
          <a:ext cx="3454399" cy="1849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9E99EF2-E82D-95F3-46AA-3E0EF9D95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912435"/>
              </p:ext>
            </p:extLst>
          </p:nvPr>
        </p:nvGraphicFramePr>
        <p:xfrm>
          <a:off x="8191500" y="2291821"/>
          <a:ext cx="3454399" cy="184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8E21C8A-5FBD-0154-C294-F74454174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8137"/>
            <a:ext cx="10515600" cy="173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Objectives:</a:t>
            </a:r>
            <a:endParaRPr lang="en-US" sz="1600" b="0" i="0" baseline="0" dirty="0"/>
          </a:p>
          <a:p>
            <a:r>
              <a:rPr lang="en-US" sz="1600" b="0" i="0" baseline="0" dirty="0"/>
              <a:t>The company wants to understand the </a:t>
            </a:r>
            <a:r>
              <a:rPr lang="en-US" sz="1600" b="1" i="0" baseline="0" dirty="0"/>
              <a:t>driving factors </a:t>
            </a:r>
            <a:r>
              <a:rPr lang="en-US" sz="1600" b="0" i="0" baseline="0" dirty="0"/>
              <a:t>behind a defaulted loan default, i.e. the variables which are strong indicators of  default. The company can utilize this knowledge for its portfolio and risk assessment.</a:t>
            </a:r>
          </a:p>
          <a:p>
            <a:r>
              <a:rPr lang="en-US" sz="1600" b="0" i="0" baseline="0" dirty="0"/>
              <a:t>We will analyze the past dataset by using EDA to understand customer and loan patterns with respect to their influence on not repaying loan on time or simply defaulting the loan.</a:t>
            </a:r>
            <a:endParaRPr lang="en-US" sz="16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530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Analysis for Funded Amount Invested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D89A903-B5FF-C7B0-A32F-CDB315E5F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89499"/>
            <a:ext cx="5440195" cy="356611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There are few values with higher rank  (0 as the highest rank) as the line is almost vertical from around 0 to 10 counts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There are higher number of low rank values as the line is almost flat after around 10 counts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This shows that the loan amount is very distributed, and all amount of loans are being  issued</a:t>
            </a:r>
          </a:p>
        </p:txBody>
      </p:sp>
    </p:spTree>
    <p:extLst>
      <p:ext uri="{BB962C8B-B14F-4D97-AF65-F5344CB8AC3E}">
        <p14:creationId xmlns:p14="http://schemas.microsoft.com/office/powerpoint/2010/main" val="3845610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Bivariate Analysis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315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Default Loan Analysis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530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B263F-87DB-8069-8B7A-CD43B47A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6219D21-86E0-DE0E-6227-8DECE48A3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2" y="3800209"/>
            <a:ext cx="5130798" cy="23070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Grade B has the highest # of loan default.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E5377C6-A878-02A2-91A3-FEA666A10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1" r="4" b="3493"/>
          <a:stretch/>
        </p:blipFill>
        <p:spPr>
          <a:xfrm>
            <a:off x="0" y="1712608"/>
            <a:ext cx="5850384" cy="34327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60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B263F-87DB-8069-8B7A-CD43B47A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Ownership</a:t>
            </a:r>
          </a:p>
        </p:txBody>
      </p:sp>
      <p:pic>
        <p:nvPicPr>
          <p:cNvPr id="15" name="Picture 14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1407EAA-71A3-C8C2-DE39-87519A24B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14875"/>
            <a:ext cx="5440195" cy="451536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FF775-84AE-274C-3962-C8012F376BA6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Clients with rented homes has the highest # of loan default. Be careful when issuing a loan client with rented house.</a:t>
            </a:r>
          </a:p>
        </p:txBody>
      </p:sp>
    </p:spTree>
    <p:extLst>
      <p:ext uri="{BB962C8B-B14F-4D97-AF65-F5344CB8AC3E}">
        <p14:creationId xmlns:p14="http://schemas.microsoft.com/office/powerpoint/2010/main" val="470930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B263F-87DB-8069-8B7A-CD43B47A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A52ECC2-11AC-89A3-5409-A60DD5278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03278"/>
            <a:ext cx="5440195" cy="433855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50" name="Arc 49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E0DD8A-449B-BE1D-676A-47E106F21A38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Loans issued with short term tend to have more # of defaults than long term loans.</a:t>
            </a:r>
          </a:p>
        </p:txBody>
      </p:sp>
    </p:spTree>
    <p:extLst>
      <p:ext uri="{BB962C8B-B14F-4D97-AF65-F5344CB8AC3E}">
        <p14:creationId xmlns:p14="http://schemas.microsoft.com/office/powerpoint/2010/main" val="3422756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Annual Income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5340389-49F3-2BDA-337B-51A6DCFC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99270"/>
            <a:ext cx="5440195" cy="4746570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8CC7BA-C94A-FFF2-4E14-7A17FF7FF96E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Clients with annual income range between 25 to 50K  USD tend to have the highest count of defaulted loans. Take care of this category.</a:t>
            </a:r>
          </a:p>
        </p:txBody>
      </p:sp>
    </p:spTree>
    <p:extLst>
      <p:ext uri="{BB962C8B-B14F-4D97-AF65-F5344CB8AC3E}">
        <p14:creationId xmlns:p14="http://schemas.microsoft.com/office/powerpoint/2010/main" val="2758283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Funded Amount Invested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2B9321A-9237-32AC-F364-CA8712A81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08075"/>
            <a:ext cx="5440195" cy="452896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3" name="Arc 27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E07638-3D53-AF0B-EBC8-86A665D3F552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Most of the loans defaulted are for the small amounts. As most probably low amount are approved to people with lower grades and less securities thus, they can't pay back.</a:t>
            </a:r>
          </a:p>
        </p:txBody>
      </p:sp>
    </p:spTree>
    <p:extLst>
      <p:ext uri="{BB962C8B-B14F-4D97-AF65-F5344CB8AC3E}">
        <p14:creationId xmlns:p14="http://schemas.microsoft.com/office/powerpoint/2010/main" val="2895752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DTI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E2F9FCD-B4A3-FA16-D7A4-D8FA2355A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477"/>
            <a:ext cx="5440195" cy="4352156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40846-4008-9BF0-9102-4BBEDFA5B7A7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Clients with dti ratio of greater than 5 and less than 25 have high count of loan defaults.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Do not issue loans to clients with dti ratio &gt;than 5</a:t>
            </a:r>
          </a:p>
        </p:txBody>
      </p:sp>
    </p:spTree>
    <p:extLst>
      <p:ext uri="{BB962C8B-B14F-4D97-AF65-F5344CB8AC3E}">
        <p14:creationId xmlns:p14="http://schemas.microsoft.com/office/powerpoint/2010/main" val="66705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Interest Rate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0420F4F6-7812-00BD-91EE-ED54A237D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59683"/>
            <a:ext cx="5440195" cy="402574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FA136-D8F8-4C02-1DFF-00F957E1D529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Do not issue loans with interest rate 25% and more it has high default ratio.</a:t>
            </a:r>
          </a:p>
        </p:txBody>
      </p:sp>
    </p:spTree>
    <p:extLst>
      <p:ext uri="{BB962C8B-B14F-4D97-AF65-F5344CB8AC3E}">
        <p14:creationId xmlns:p14="http://schemas.microsoft.com/office/powerpoint/2010/main" val="168893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9" name="Rectangle 20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90000"/>
                </a:schemeClr>
              </a:gs>
              <a:gs pos="100000">
                <a:schemeClr val="tx1">
                  <a:lumMod val="95000"/>
                  <a:lumOff val="5000"/>
                  <a:alpha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-75388" y="583117"/>
            <a:ext cx="11981638" cy="6377574"/>
            <a:chOff x="428340" y="-140210"/>
            <a:chExt cx="11168775" cy="6537266"/>
          </a:xfrm>
        </p:grpSpPr>
        <p:sp>
          <p:nvSpPr>
            <p:cNvPr id="208" name="Triangle 207"/>
            <p:cNvSpPr/>
            <p:nvPr/>
          </p:nvSpPr>
          <p:spPr>
            <a:xfrm rot="10800000">
              <a:off x="3156815" y="4896258"/>
              <a:ext cx="495484" cy="159454"/>
            </a:xfrm>
            <a:prstGeom prst="triangle">
              <a:avLst/>
            </a:prstGeom>
            <a:solidFill>
              <a:srgbClr val="8BD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7" name="Triangle 206"/>
            <p:cNvSpPr/>
            <p:nvPr/>
          </p:nvSpPr>
          <p:spPr>
            <a:xfrm rot="10800000">
              <a:off x="5589171" y="4896258"/>
              <a:ext cx="495484" cy="159454"/>
            </a:xfrm>
            <a:prstGeom prst="triangle">
              <a:avLst/>
            </a:prstGeom>
            <a:solidFill>
              <a:srgbClr val="FEE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6" name="Triangle 205"/>
            <p:cNvSpPr/>
            <p:nvPr/>
          </p:nvSpPr>
          <p:spPr>
            <a:xfrm rot="10800000">
              <a:off x="10475164" y="4896258"/>
              <a:ext cx="495484" cy="159454"/>
            </a:xfrm>
            <a:prstGeom prst="triangle">
              <a:avLst/>
            </a:prstGeom>
            <a:solidFill>
              <a:srgbClr val="DA5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5" name="Triangle 204"/>
            <p:cNvSpPr/>
            <p:nvPr/>
          </p:nvSpPr>
          <p:spPr>
            <a:xfrm rot="10800000">
              <a:off x="8038298" y="4896258"/>
              <a:ext cx="495484" cy="159454"/>
            </a:xfrm>
            <a:prstGeom prst="triangle">
              <a:avLst/>
            </a:prstGeom>
            <a:solidFill>
              <a:srgbClr val="E16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4" name="Triangle 203"/>
            <p:cNvSpPr/>
            <p:nvPr/>
          </p:nvSpPr>
          <p:spPr>
            <a:xfrm>
              <a:off x="8745237" y="1812292"/>
              <a:ext cx="495484" cy="159454"/>
            </a:xfrm>
            <a:prstGeom prst="triangle">
              <a:avLst/>
            </a:prstGeom>
            <a:solidFill>
              <a:srgbClr val="D05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3" name="Triangle 202"/>
            <p:cNvSpPr/>
            <p:nvPr/>
          </p:nvSpPr>
          <p:spPr>
            <a:xfrm>
              <a:off x="6301865" y="1812292"/>
              <a:ext cx="495484" cy="159454"/>
            </a:xfrm>
            <a:prstGeom prst="triangle">
              <a:avLst/>
            </a:prstGeom>
            <a:solidFill>
              <a:srgbClr val="DF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2" name="Triangle 201"/>
            <p:cNvSpPr/>
            <p:nvPr/>
          </p:nvSpPr>
          <p:spPr>
            <a:xfrm>
              <a:off x="3871614" y="1812292"/>
              <a:ext cx="495484" cy="159454"/>
            </a:xfrm>
            <a:prstGeom prst="triangle">
              <a:avLst/>
            </a:prstGeom>
            <a:solidFill>
              <a:srgbClr val="D6E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1" name="Triangle 200"/>
            <p:cNvSpPr/>
            <p:nvPr/>
          </p:nvSpPr>
          <p:spPr>
            <a:xfrm>
              <a:off x="1441804" y="1812292"/>
              <a:ext cx="495484" cy="159454"/>
            </a:xfrm>
            <a:prstGeom prst="triangle">
              <a:avLst/>
            </a:prstGeom>
            <a:solidFill>
              <a:srgbClr val="58D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73" name="Oval 72"/>
            <p:cNvSpPr/>
            <p:nvPr/>
          </p:nvSpPr>
          <p:spPr>
            <a:xfrm>
              <a:off x="3530777" y="2077354"/>
              <a:ext cx="1160864" cy="1160864"/>
            </a:xfrm>
            <a:prstGeom prst="ellipse">
              <a:avLst/>
            </a:prstGeom>
            <a:solidFill>
              <a:srgbClr val="D6E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2.2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2844608" y="3626485"/>
              <a:ext cx="1141436" cy="1141434"/>
            </a:xfrm>
            <a:prstGeom prst="ellipse">
              <a:avLst/>
            </a:prstGeom>
            <a:solidFill>
              <a:srgbClr val="8BD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2.1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5243502" y="3601429"/>
              <a:ext cx="1196780" cy="1196780"/>
            </a:xfrm>
            <a:prstGeom prst="ellipse">
              <a:avLst/>
            </a:prstGeom>
            <a:solidFill>
              <a:srgbClr val="FEE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2.3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982102" y="2085391"/>
              <a:ext cx="1156494" cy="1156494"/>
            </a:xfrm>
            <a:prstGeom prst="ellipse">
              <a:avLst/>
            </a:prstGeom>
            <a:solidFill>
              <a:srgbClr val="DF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7699261" y="3612180"/>
              <a:ext cx="1173560" cy="1173558"/>
            </a:xfrm>
            <a:prstGeom prst="ellipse">
              <a:avLst/>
            </a:prstGeom>
            <a:solidFill>
              <a:srgbClr val="E16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4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8403250" y="2070321"/>
              <a:ext cx="1166440" cy="1166438"/>
            </a:xfrm>
            <a:prstGeom prst="ellipse">
              <a:avLst/>
            </a:prstGeom>
            <a:solidFill>
              <a:srgbClr val="D05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5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10126281" y="3619499"/>
              <a:ext cx="1147354" cy="1147352"/>
            </a:xfrm>
            <a:prstGeom prst="ellipse">
              <a:avLst/>
            </a:prstGeom>
            <a:solidFill>
              <a:srgbClr val="DA5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6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1108997" y="2077354"/>
              <a:ext cx="1161098" cy="1161098"/>
            </a:xfrm>
            <a:prstGeom prst="ellipse">
              <a:avLst/>
            </a:prstGeom>
            <a:solidFill>
              <a:srgbClr val="58D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sp>
          <p:nvSpPr>
            <p:cNvPr id="70" name="Rectangle 69"/>
            <p:cNvSpPr/>
            <p:nvPr/>
          </p:nvSpPr>
          <p:spPr>
            <a:xfrm rot="20512228">
              <a:off x="1173211" y="2796483"/>
              <a:ext cx="327630" cy="1301545"/>
            </a:xfrm>
            <a:prstGeom prst="rect">
              <a:avLst/>
            </a:prstGeom>
            <a:gradFill>
              <a:gsLst>
                <a:gs pos="99000">
                  <a:schemeClr val="tx1">
                    <a:lumMod val="65000"/>
                    <a:lumOff val="35000"/>
                    <a:alpha val="0"/>
                  </a:schemeClr>
                </a:gs>
                <a:gs pos="50000">
                  <a:schemeClr val="tx1">
                    <a:lumMod val="65000"/>
                    <a:lumOff val="35000"/>
                    <a:alpha val="90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40198" y="1917555"/>
              <a:ext cx="1491461" cy="1491459"/>
              <a:chOff x="481178" y="1954114"/>
              <a:chExt cx="1757830" cy="1757828"/>
            </a:xfrm>
          </p:grpSpPr>
          <p:sp>
            <p:nvSpPr>
              <p:cNvPr id="20" name="Donut 19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Block Arc 5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 rot="20512228">
              <a:off x="2379380" y="2376221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658827" y="3449590"/>
              <a:ext cx="1491461" cy="1491459"/>
              <a:chOff x="2506747" y="3759764"/>
              <a:chExt cx="1757830" cy="1757828"/>
            </a:xfrm>
          </p:grpSpPr>
          <p:sp>
            <p:nvSpPr>
              <p:cNvPr id="39" name="Donut 38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 rot="20512228">
              <a:off x="3601057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377324" y="1917555"/>
              <a:ext cx="1491461" cy="1491459"/>
              <a:chOff x="481178" y="1954114"/>
              <a:chExt cx="1757830" cy="1757828"/>
            </a:xfrm>
          </p:grpSpPr>
          <p:sp>
            <p:nvSpPr>
              <p:cNvPr id="46" name="Donut 45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Block Arc 46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ectangle 47"/>
            <p:cNvSpPr/>
            <p:nvPr/>
          </p:nvSpPr>
          <p:spPr>
            <a:xfrm rot="20512228">
              <a:off x="4811737" y="2376221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091183" y="3449590"/>
              <a:ext cx="1491461" cy="1491459"/>
              <a:chOff x="2506747" y="3759764"/>
              <a:chExt cx="1757830" cy="1757828"/>
            </a:xfrm>
          </p:grpSpPr>
          <p:sp>
            <p:nvSpPr>
              <p:cNvPr id="50" name="Donut 49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Block Arc 50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20512228">
              <a:off x="6033413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5809681" y="1917555"/>
              <a:ext cx="1491461" cy="1491459"/>
              <a:chOff x="481178" y="1954114"/>
              <a:chExt cx="1757830" cy="1757828"/>
            </a:xfrm>
          </p:grpSpPr>
          <p:sp>
            <p:nvSpPr>
              <p:cNvPr id="54" name="Donut 53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54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Rectangle 55"/>
            <p:cNvSpPr/>
            <p:nvPr/>
          </p:nvSpPr>
          <p:spPr>
            <a:xfrm rot="20512228">
              <a:off x="7253157" y="2376220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532604" y="3449589"/>
              <a:ext cx="1491461" cy="1491459"/>
              <a:chOff x="2506747" y="3759764"/>
              <a:chExt cx="1757830" cy="1757828"/>
            </a:xfrm>
          </p:grpSpPr>
          <p:sp>
            <p:nvSpPr>
              <p:cNvPr id="58" name="Donut 57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Block Arc 58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>
            <a:xfrm rot="20512228">
              <a:off x="8474835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8251101" y="1917554"/>
              <a:ext cx="1491461" cy="1491459"/>
              <a:chOff x="481178" y="1954114"/>
              <a:chExt cx="1757830" cy="1757828"/>
            </a:xfrm>
          </p:grpSpPr>
          <p:sp>
            <p:nvSpPr>
              <p:cNvPr id="62" name="Donut 61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Rectangle 63"/>
            <p:cNvSpPr/>
            <p:nvPr/>
          </p:nvSpPr>
          <p:spPr>
            <a:xfrm rot="20512228">
              <a:off x="9687789" y="2376220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967235" y="3449588"/>
              <a:ext cx="1491461" cy="1491459"/>
              <a:chOff x="2506747" y="3759764"/>
              <a:chExt cx="1757830" cy="1757828"/>
            </a:xfrm>
          </p:grpSpPr>
          <p:sp>
            <p:nvSpPr>
              <p:cNvPr id="66" name="Donut 65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lock Arc 66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>
            <a:xfrm rot="20512228">
              <a:off x="10914573" y="2813399"/>
              <a:ext cx="327630" cy="1284194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8000">
                  <a:schemeClr val="tx1">
                    <a:lumMod val="65000"/>
                    <a:lumOff val="35000"/>
                  </a:schemeClr>
                </a:gs>
                <a:gs pos="41000">
                  <a:schemeClr val="tx1">
                    <a:lumMod val="75000"/>
                    <a:lumOff val="25000"/>
                    <a:alpha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142" name="Straight Connector 141"/>
            <p:cNvCxnSpPr>
              <a:endCxn id="70" idx="2"/>
            </p:cNvCxnSpPr>
            <p:nvPr/>
          </p:nvCxnSpPr>
          <p:spPr>
            <a:xfrm>
              <a:off x="1301832" y="3359355"/>
              <a:ext cx="237693" cy="706366"/>
            </a:xfrm>
            <a:prstGeom prst="lin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2" name="Group 151"/>
            <p:cNvGrpSpPr/>
            <p:nvPr/>
          </p:nvGrpSpPr>
          <p:grpSpPr>
            <a:xfrm>
              <a:off x="1100088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37" name="Arc 136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Connector 138"/>
                <p:cNvCxnSpPr>
                  <a:stCxn id="2" idx="0"/>
                </p:cNvCxnSpPr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51" name="Group 150"/>
              <p:cNvGrpSpPr/>
              <p:nvPr/>
            </p:nvGrpSpPr>
            <p:grpSpPr>
              <a:xfrm>
                <a:off x="2638045" y="3315046"/>
                <a:ext cx="1232994" cy="1549967"/>
                <a:chOff x="2638045" y="3315046"/>
                <a:chExt cx="1232994" cy="1549967"/>
              </a:xfrm>
            </p:grpSpPr>
            <p:sp>
              <p:nvSpPr>
                <p:cNvPr id="146" name="Arc 145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 flipH="1" flipV="1">
                  <a:off x="3573087" y="3315046"/>
                  <a:ext cx="276957" cy="769806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53" name="Group 152"/>
            <p:cNvGrpSpPr/>
            <p:nvPr/>
          </p:nvGrpSpPr>
          <p:grpSpPr>
            <a:xfrm>
              <a:off x="3519605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58" name="Arc 157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55" name="Group 154"/>
              <p:cNvGrpSpPr/>
              <p:nvPr/>
            </p:nvGrpSpPr>
            <p:grpSpPr>
              <a:xfrm>
                <a:off x="2638045" y="3342732"/>
                <a:ext cx="1232994" cy="1522281"/>
                <a:chOff x="2638045" y="3342732"/>
                <a:chExt cx="1232994" cy="1522281"/>
              </a:xfrm>
            </p:grpSpPr>
            <p:sp>
              <p:nvSpPr>
                <p:cNvPr id="156" name="Arc 155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3603593" y="3342732"/>
                  <a:ext cx="246450" cy="742120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60" name="Group 159"/>
            <p:cNvGrpSpPr/>
            <p:nvPr/>
          </p:nvGrpSpPr>
          <p:grpSpPr>
            <a:xfrm>
              <a:off x="5967907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65" name="Arc 164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2638045" y="3316151"/>
                <a:ext cx="1232994" cy="1548862"/>
                <a:chOff x="2638045" y="3316151"/>
                <a:chExt cx="1232994" cy="1548862"/>
              </a:xfrm>
            </p:grpSpPr>
            <p:sp>
              <p:nvSpPr>
                <p:cNvPr id="163" name="Arc 162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>
                <a:xfrm flipH="1" flipV="1">
                  <a:off x="3586267" y="3316151"/>
                  <a:ext cx="263776" cy="768701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72" name="Group 171"/>
            <p:cNvGrpSpPr/>
            <p:nvPr/>
          </p:nvGrpSpPr>
          <p:grpSpPr>
            <a:xfrm>
              <a:off x="8391048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77" name="Arc 176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74" name="Group 173"/>
              <p:cNvGrpSpPr/>
              <p:nvPr/>
            </p:nvGrpSpPr>
            <p:grpSpPr>
              <a:xfrm>
                <a:off x="2638045" y="2810037"/>
                <a:ext cx="1232994" cy="2054976"/>
                <a:chOff x="2638045" y="2810037"/>
                <a:chExt cx="1232994" cy="2054976"/>
              </a:xfrm>
            </p:grpSpPr>
            <p:sp>
              <p:nvSpPr>
                <p:cNvPr id="175" name="Arc 174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endCxn id="69" idx="0"/>
                </p:cNvCxnSpPr>
                <p:nvPr/>
              </p:nvCxnSpPr>
              <p:spPr>
                <a:xfrm flipH="1" flipV="1">
                  <a:off x="3431367" y="2810037"/>
                  <a:ext cx="418676" cy="1274816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92" name="Rectangle 191"/>
            <p:cNvSpPr/>
            <p:nvPr/>
          </p:nvSpPr>
          <p:spPr>
            <a:xfrm>
              <a:off x="428340" y="4121769"/>
              <a:ext cx="2042055" cy="1955996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Data Sourcing and Understanding: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The Data has 39,717 rows and 111 columns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The data set available is loans.csv which represents the data for 4 years.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Understanding columns using dictionary</a:t>
              </a:r>
            </a:p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185194" y="1492981"/>
              <a:ext cx="1758468" cy="189290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3313840" y="-140210"/>
              <a:ext cx="2229731" cy="2082191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Analyze and impute empty values: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Disguised Missing values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Significant number of Missing values in a row/column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Partial missing values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r>
                <a:rPr lang="en-US" sz="1200" b="1" dirty="0">
                  <a:solidFill>
                    <a:schemeClr val="bg1"/>
                  </a:solidFill>
                </a:rPr>
                <a:t>Fix Invalid Values: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Incorrect data types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Correct values beyond range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Validate internal rules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113745" y="535392"/>
              <a:ext cx="1758468" cy="1167287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Bivariate Analysis: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 Understanding how combination of 2 variables estimates a defaulted loan.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Check correlations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35888" y="3134"/>
              <a:ext cx="2670807" cy="21768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Data Cleaning</a:t>
              </a:r>
            </a:p>
            <a:p>
              <a:r>
                <a:rPr lang="en-US" sz="1200" b="1" dirty="0">
                  <a:solidFill>
                    <a:schemeClr val="bg1"/>
                  </a:solidFill>
                </a:rPr>
                <a:t>Fixing Columns: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Delete Unnecessary columns (or irrelative (behavioral) to defaulter analysis)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Deleting Unique Identifier columns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Deleting columns with more than 85% Null values.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Delete duplicates if any.</a:t>
              </a:r>
            </a:p>
            <a:p>
              <a:pPr algn="ctr"/>
              <a:r>
                <a:rPr lang="en-US" sz="1400" dirty="0"/>
                <a:t> </a:t>
              </a: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2431659" y="5072025"/>
              <a:ext cx="2341887" cy="13250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Fixing Rows &amp; Identifying and Treating Outliers: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Extra rows -&gt; Outliers were deleted and all values with Current in </a:t>
              </a:r>
              <a:r>
                <a:rPr lang="en-US" sz="1200" dirty="0" err="1">
                  <a:solidFill>
                    <a:schemeClr val="bg1"/>
                  </a:solidFill>
                </a:rPr>
                <a:t>loan_status</a:t>
              </a:r>
              <a:r>
                <a:rPr lang="en-US" sz="1200" dirty="0">
                  <a:solidFill>
                    <a:schemeClr val="bg1"/>
                  </a:solidFill>
                </a:rPr>
                <a:t> column were deleted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08581" y="1042855"/>
              <a:ext cx="2045428" cy="5994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Univariate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Frequency, Distributions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(Categorical and Numerical)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9838647" y="5026034"/>
              <a:ext cx="1758468" cy="1892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Multivariate Analysis</a:t>
              </a: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71159" y="-2498"/>
            <a:ext cx="52142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4000"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EDA Road Track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0ACCF69-66E8-9F73-12C9-B1CE11C8FC1B}"/>
              </a:ext>
            </a:extLst>
          </p:cNvPr>
          <p:cNvSpPr/>
          <p:nvPr/>
        </p:nvSpPr>
        <p:spPr>
          <a:xfrm>
            <a:off x="739539" y="4165524"/>
            <a:ext cx="570275" cy="6086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937F8-6E58-7315-3203-595F06A22AF9}"/>
              </a:ext>
            </a:extLst>
          </p:cNvPr>
          <p:cNvSpPr txBox="1"/>
          <p:nvPr/>
        </p:nvSpPr>
        <p:spPr>
          <a:xfrm>
            <a:off x="5040236" y="5667286"/>
            <a:ext cx="16645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Derived Metrics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Data/Business/Type):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Creating Bins: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759F5-1BED-2F99-B06A-0BB9B8C7AE3A}"/>
              </a:ext>
            </a:extLst>
          </p:cNvPr>
          <p:cNvSpPr txBox="1"/>
          <p:nvPr/>
        </p:nvSpPr>
        <p:spPr>
          <a:xfrm>
            <a:off x="7743320" y="5631818"/>
            <a:ext cx="126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Segmented Analysis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B524F0-9096-0739-42E4-77E8B46750B7}"/>
              </a:ext>
            </a:extLst>
          </p:cNvPr>
          <p:cNvSpPr/>
          <p:nvPr/>
        </p:nvSpPr>
        <p:spPr>
          <a:xfrm>
            <a:off x="10184345" y="2829101"/>
            <a:ext cx="188644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Conclude driving variables.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E0DBD80-E506-14A7-F8D0-663A4C6A9F16}"/>
              </a:ext>
            </a:extLst>
          </p:cNvPr>
          <p:cNvSpPr/>
          <p:nvPr/>
        </p:nvSpPr>
        <p:spPr>
          <a:xfrm>
            <a:off x="10946248" y="3418033"/>
            <a:ext cx="560794" cy="5831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/>
              <a:t>Purpose</a:t>
            </a:r>
            <a:endParaRPr lang="en-US" dirty="0"/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C73CB58-8570-D31B-46E7-BE11C9DD0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822464"/>
            <a:ext cx="5440195" cy="5100183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64818-06D0-153E-2950-053C0DF566FE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/>
              <a:t>The highest chance for a loan to default is for debt consolidation.</a:t>
            </a:r>
          </a:p>
        </p:txBody>
      </p:sp>
    </p:spTree>
    <p:extLst>
      <p:ext uri="{BB962C8B-B14F-4D97-AF65-F5344CB8AC3E}">
        <p14:creationId xmlns:p14="http://schemas.microsoft.com/office/powerpoint/2010/main" val="2299720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Employment Length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3C4FA28-F364-D708-6898-1E559EB69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90892"/>
            <a:ext cx="5440195" cy="356332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EF0E2-B775-1A3C-C083-01710208E62C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The highest number of loan defaults are for employees with 10 or more years this could be a reason as people are mostly retired no source of income.</a:t>
            </a:r>
          </a:p>
        </p:txBody>
      </p:sp>
    </p:spTree>
    <p:extLst>
      <p:ext uri="{BB962C8B-B14F-4D97-AF65-F5344CB8AC3E}">
        <p14:creationId xmlns:p14="http://schemas.microsoft.com/office/powerpoint/2010/main" val="862147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Loan Issue Month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32AF17B-D3EE-804F-BDF4-11BF75E1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9689"/>
            <a:ext cx="5440195" cy="368573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B706B-82EE-ACBD-0FEB-5F36A5B98EB9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As the year ends the number of defaulted loans increases.</a:t>
            </a:r>
          </a:p>
        </p:txBody>
      </p:sp>
    </p:spTree>
    <p:extLst>
      <p:ext uri="{BB962C8B-B14F-4D97-AF65-F5344CB8AC3E}">
        <p14:creationId xmlns:p14="http://schemas.microsoft.com/office/powerpoint/2010/main" val="75922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70" y="53531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Loan Amount and Annual Income</a:t>
            </a:r>
          </a:p>
        </p:txBody>
      </p:sp>
      <p:pic>
        <p:nvPicPr>
          <p:cNvPr id="11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4C0E36F8-6023-9A6A-FBBF-C2D93252C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0" r="46704"/>
          <a:stretch/>
        </p:blipFill>
        <p:spPr>
          <a:xfrm>
            <a:off x="73510" y="862048"/>
            <a:ext cx="6563606" cy="469293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EF0E2-B775-1A3C-C083-01710208E62C}"/>
              </a:ext>
            </a:extLst>
          </p:cNvPr>
          <p:cNvSpPr txBox="1"/>
          <p:nvPr/>
        </p:nvSpPr>
        <p:spPr>
          <a:xfrm>
            <a:off x="7028969" y="1861532"/>
            <a:ext cx="4771178" cy="2140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highest number of loan defaults are for employees with 10 or more years of experience this could be a reason as people are mostly retired and have no source of income</a:t>
            </a:r>
          </a:p>
        </p:txBody>
      </p:sp>
      <p:pic>
        <p:nvPicPr>
          <p:cNvPr id="6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F329FD85-CCCD-1294-467A-740AC20CA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74" y="4104441"/>
            <a:ext cx="3165656" cy="2651236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4326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B7D-16F1-73A6-726C-3F5FC2B6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Term and Interest Rate Analysis</a:t>
            </a:r>
            <a:endParaRPr lang="en-US" sz="1600" dirty="0"/>
          </a:p>
        </p:txBody>
      </p:sp>
      <p:pic>
        <p:nvPicPr>
          <p:cNvPr id="6" name="Content Placeholder 5" descr="Chart, treemap chart&#10;&#10;Description automatically generated">
            <a:extLst>
              <a:ext uri="{FF2B5EF4-FFF2-40B4-BE49-F238E27FC236}">
                <a16:creationId xmlns:a16="http://schemas.microsoft.com/office/drawing/2014/main" id="{7ED2ED09-E36E-69EB-79CD-25846BD5F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758"/>
            <a:ext cx="7998460" cy="575632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F2F9A-7A97-672F-9341-AD20F3D6B752}"/>
              </a:ext>
            </a:extLst>
          </p:cNvPr>
          <p:cNvSpPr txBox="1"/>
          <p:nvPr/>
        </p:nvSpPr>
        <p:spPr>
          <a:xfrm>
            <a:off x="7998460" y="1790981"/>
            <a:ext cx="36029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All loans issued with 25% or higher interest with respect to all the different terms length (36 or 60 months) lead to a high percentage of loan default.     </a:t>
            </a:r>
          </a:p>
          <a:p>
            <a:r>
              <a:rPr lang="en-US" sz="1600" b="1" dirty="0"/>
              <a:t> </a:t>
            </a:r>
          </a:p>
          <a:p>
            <a:r>
              <a:rPr lang="en-US" sz="1600" b="1" dirty="0"/>
              <a:t>To reduce future loss do not issue any long-term loans (60 months) in any amount unless you make take all necessary precautions.   </a:t>
            </a:r>
          </a:p>
        </p:txBody>
      </p:sp>
    </p:spTree>
    <p:extLst>
      <p:ext uri="{BB962C8B-B14F-4D97-AF65-F5344CB8AC3E}">
        <p14:creationId xmlns:p14="http://schemas.microsoft.com/office/powerpoint/2010/main" val="3272014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571E6368-5B8A-A65C-6026-814745553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3" y="1158029"/>
            <a:ext cx="7412804" cy="53348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F2F9A-7A97-672F-9341-AD20F3D6B752}"/>
              </a:ext>
            </a:extLst>
          </p:cNvPr>
          <p:cNvSpPr txBox="1"/>
          <p:nvPr/>
        </p:nvSpPr>
        <p:spPr>
          <a:xfrm>
            <a:off x="8195310" y="1848130"/>
            <a:ext cx="33261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To conclude and reduce future loss do not issue long term loans with a period of 60 months.</a:t>
            </a:r>
          </a:p>
          <a:p>
            <a:r>
              <a:rPr lang="en-US" sz="1050" b="1" dirty="0"/>
              <a:t> This is a strong deriving variable to loan default.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33E79D-AD68-8A55-65AF-73C50DFF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70" y="53531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 and Annual Income Analysis</a:t>
            </a:r>
          </a:p>
        </p:txBody>
      </p:sp>
    </p:spTree>
    <p:extLst>
      <p:ext uri="{BB962C8B-B14F-4D97-AF65-F5344CB8AC3E}">
        <p14:creationId xmlns:p14="http://schemas.microsoft.com/office/powerpoint/2010/main" val="626190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B7C7-234A-3207-4213-4E6DEA59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Grade Bivariate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E0220-FEC3-1202-0BAB-39E9E9AE4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endParaRPr lang="en-US" dirty="0"/>
          </a:p>
          <a:p>
            <a:r>
              <a:rPr lang="en-US" dirty="0"/>
              <a:t>1.vs. </a:t>
            </a:r>
            <a:r>
              <a:rPr lang="en-US" dirty="0" err="1"/>
              <a:t>funded_amnt_inv</a:t>
            </a:r>
            <a:endParaRPr lang="en-US" dirty="0"/>
          </a:p>
          <a:p>
            <a:r>
              <a:rPr lang="en-US" dirty="0"/>
              <a:t>&gt;* All loans issued with 25% or higher </a:t>
            </a:r>
            <a:r>
              <a:rPr lang="en-US" dirty="0" err="1"/>
              <a:t>intrest</a:t>
            </a:r>
            <a:r>
              <a:rPr lang="en-US" dirty="0"/>
              <a:t> with respect to all </a:t>
            </a:r>
            <a:r>
              <a:rPr lang="en-US" dirty="0" err="1"/>
              <a:t>varaibles</a:t>
            </a:r>
            <a:r>
              <a:rPr lang="en-US" dirty="0"/>
              <a:t> lead to a high percentage of loan default.  </a:t>
            </a:r>
          </a:p>
          <a:p>
            <a:r>
              <a:rPr lang="en-US" dirty="0"/>
              <a:t>#2 vs. annual income</a:t>
            </a:r>
          </a:p>
          <a:p>
            <a:r>
              <a:rPr lang="en-US" dirty="0"/>
              <a:t>&gt;* To reduce loss do not issue loans with </a:t>
            </a:r>
            <a:r>
              <a:rPr lang="en-US" dirty="0" err="1"/>
              <a:t>intrest</a:t>
            </a:r>
            <a:r>
              <a:rPr lang="en-US" dirty="0"/>
              <a:t> rate of 12.5% or higher to clients with annual income less than 50k.  </a:t>
            </a:r>
          </a:p>
          <a:p>
            <a:r>
              <a:rPr lang="en-US" dirty="0"/>
              <a:t>#3. vs. term</a:t>
            </a:r>
          </a:p>
          <a:p>
            <a:r>
              <a:rPr lang="en-US" dirty="0"/>
              <a:t>&gt;* To reduce loss do not issue long term loans if the loan </a:t>
            </a:r>
            <a:r>
              <a:rPr lang="en-US" dirty="0" err="1"/>
              <a:t>intrest</a:t>
            </a:r>
            <a:r>
              <a:rPr lang="en-US" dirty="0"/>
              <a:t> rate is 10% or higher.  </a:t>
            </a:r>
          </a:p>
          <a:p>
            <a:r>
              <a:rPr lang="en-US" dirty="0"/>
              <a:t>#4 vs. purpose</a:t>
            </a:r>
          </a:p>
          <a:p>
            <a:r>
              <a:rPr lang="en-US" dirty="0"/>
              <a:t>&gt;* To reduce loss do not issue loans with </a:t>
            </a:r>
            <a:r>
              <a:rPr lang="en-US" dirty="0" err="1"/>
              <a:t>intrest</a:t>
            </a:r>
            <a:r>
              <a:rPr lang="en-US" dirty="0"/>
              <a:t> rate of 10% or higher for the purpose of small business and education.</a:t>
            </a:r>
          </a:p>
          <a:p>
            <a:r>
              <a:rPr lang="en-US" dirty="0"/>
              <a:t>&gt;* To reduce loss do not issue loans with </a:t>
            </a:r>
            <a:r>
              <a:rPr lang="en-US" dirty="0" err="1"/>
              <a:t>intrest</a:t>
            </a:r>
            <a:r>
              <a:rPr lang="en-US" dirty="0"/>
              <a:t> rate of 12.5% or higher for the purpose of debt consolidation &amp; renewable energy.  </a:t>
            </a:r>
          </a:p>
          <a:p>
            <a:r>
              <a:rPr lang="en-US" dirty="0"/>
              <a:t>#5.vs. Grade</a:t>
            </a:r>
          </a:p>
          <a:p>
            <a:r>
              <a:rPr lang="en-US" dirty="0"/>
              <a:t>&gt;* To reduce loss do not issue loans with high </a:t>
            </a:r>
            <a:r>
              <a:rPr lang="en-US" dirty="0" err="1"/>
              <a:t>intrest</a:t>
            </a:r>
            <a:r>
              <a:rPr lang="en-US" dirty="0"/>
              <a:t> rates above 25%  for loan grades (C to G) as they show a high percentage (24-38%) of loan </a:t>
            </a:r>
            <a:r>
              <a:rPr lang="en-US" dirty="0" err="1"/>
              <a:t>defaluts</a:t>
            </a:r>
            <a:r>
              <a:rPr lang="en-US" dirty="0"/>
              <a:t>:  </a:t>
            </a:r>
          </a:p>
          <a:p>
            <a:r>
              <a:rPr lang="en-US" dirty="0"/>
              <a:t>#6.vs. </a:t>
            </a:r>
            <a:r>
              <a:rPr lang="en-US" dirty="0" err="1"/>
              <a:t>sub_grade</a:t>
            </a:r>
            <a:endParaRPr lang="en-US" dirty="0"/>
          </a:p>
          <a:p>
            <a:r>
              <a:rPr lang="en-US" dirty="0"/>
              <a:t>&gt;* All sub grades show similar </a:t>
            </a:r>
            <a:r>
              <a:rPr lang="en-US" dirty="0" err="1"/>
              <a:t>behaviour</a:t>
            </a:r>
            <a:r>
              <a:rPr lang="en-US" dirty="0"/>
              <a:t> to grades E1 shows a high </a:t>
            </a:r>
            <a:r>
              <a:rPr lang="en-US" dirty="0" err="1"/>
              <a:t>percetage</a:t>
            </a:r>
            <a:r>
              <a:rPr lang="en-US" dirty="0"/>
              <a:t> of loan default for the loans issued with 25% </a:t>
            </a:r>
            <a:r>
              <a:rPr lang="en-US" dirty="0" err="1"/>
              <a:t>intrest</a:t>
            </a:r>
            <a:r>
              <a:rPr lang="en-US" dirty="0"/>
              <a:t> rate: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&gt;* To conclude and reduce future loss do not issue loans with </a:t>
            </a:r>
            <a:r>
              <a:rPr lang="en-US" dirty="0" err="1"/>
              <a:t>intrest</a:t>
            </a:r>
            <a:r>
              <a:rPr lang="en-US" dirty="0"/>
              <a:t> rate of 25% or higher to any client as it leads to a default.</a:t>
            </a:r>
          </a:p>
          <a:p>
            <a:r>
              <a:rPr lang="en-US" dirty="0"/>
              <a:t>&gt;&gt;* This is a strong </a:t>
            </a:r>
            <a:r>
              <a:rPr lang="en-US" dirty="0" err="1"/>
              <a:t>derivng</a:t>
            </a:r>
            <a:r>
              <a:rPr lang="en-US" dirty="0"/>
              <a:t> variable to loan default.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D660B71-BD4E-6ED6-E78C-6EA9F6981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0"/>
            <a:ext cx="4419600" cy="37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1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E900-32C4-77A9-9D4D-98F840B8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across all variables.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4D304A-CE71-6A5C-E657-31F34748D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1.grade.vs. </a:t>
            </a:r>
            <a:r>
              <a:rPr lang="en-US" dirty="0" err="1"/>
              <a:t>int_rate</a:t>
            </a:r>
            <a:endParaRPr lang="en-US" dirty="0"/>
          </a:p>
          <a:p>
            <a:r>
              <a:rPr lang="en-US" dirty="0"/>
              <a:t>&gt;* All loans issued with 25% or higher </a:t>
            </a:r>
            <a:r>
              <a:rPr lang="en-US" dirty="0" err="1"/>
              <a:t>intrest</a:t>
            </a:r>
            <a:r>
              <a:rPr lang="en-US" dirty="0"/>
              <a:t> with respect to all loan grades lead to a high percentage of loan default.   &gt;* Most of the loans issued with 25% or higher have a loan grade ranging (C to G)  </a:t>
            </a:r>
          </a:p>
          <a:p>
            <a:r>
              <a:rPr lang="en-US" dirty="0"/>
              <a:t>#2 vs. </a:t>
            </a:r>
            <a:r>
              <a:rPr lang="en-US" dirty="0" err="1"/>
              <a:t>funded_inv_amnt</a:t>
            </a:r>
            <a:endParaRPr lang="en-US" dirty="0"/>
          </a:p>
          <a:p>
            <a:r>
              <a:rPr lang="en-US" dirty="0"/>
              <a:t>&gt;* To  reduce future loss do not issue loans for grades(E to G) for all invested </a:t>
            </a:r>
            <a:r>
              <a:rPr lang="en-US" dirty="0" err="1"/>
              <a:t>fund_amnt_inv</a:t>
            </a:r>
            <a:r>
              <a:rPr lang="en-US" dirty="0"/>
              <a:t>.</a:t>
            </a:r>
          </a:p>
          <a:p>
            <a:r>
              <a:rPr lang="en-US" dirty="0"/>
              <a:t>&gt;*Loan grades f-g shows high % of loan defaults     </a:t>
            </a:r>
          </a:p>
          <a:p>
            <a:r>
              <a:rPr lang="en-US" dirty="0"/>
              <a:t>#3. vs. </a:t>
            </a:r>
            <a:r>
              <a:rPr lang="en-US" dirty="0" err="1"/>
              <a:t>annual_inc</a:t>
            </a:r>
            <a:endParaRPr lang="en-US" dirty="0"/>
          </a:p>
          <a:p>
            <a:r>
              <a:rPr lang="en-US" dirty="0"/>
              <a:t>&gt;* To  reduce future loss do not issue loans for grades(E to G) for all clients annual income ranges. </a:t>
            </a:r>
          </a:p>
          <a:p>
            <a:r>
              <a:rPr lang="en-US" dirty="0"/>
              <a:t>&gt;* To reduce future loss do not issue loans for people with annual </a:t>
            </a:r>
            <a:r>
              <a:rPr lang="en-US" dirty="0" err="1"/>
              <a:t>inc</a:t>
            </a:r>
            <a:r>
              <a:rPr lang="en-US" dirty="0"/>
              <a:t> less than 100k on grades E to G.</a:t>
            </a:r>
          </a:p>
          <a:p>
            <a:r>
              <a:rPr lang="en-US" dirty="0"/>
              <a:t>#4 vs. purpose</a:t>
            </a:r>
          </a:p>
          <a:p>
            <a:r>
              <a:rPr lang="en-US" dirty="0"/>
              <a:t>&gt;* To reduce future loss do not issue loans for the purpose of debt consolidation, credit card, medical, house , vacation, educational and other for loan grades (E to F  </a:t>
            </a:r>
          </a:p>
          <a:p>
            <a:r>
              <a:rPr lang="en-US" dirty="0"/>
              <a:t>&gt;* To reduce future loss do not issue short term loans for the purpose of small business.        </a:t>
            </a:r>
          </a:p>
          <a:p>
            <a:r>
              <a:rPr lang="en-US" dirty="0"/>
              <a:t>#5.vs. Grade</a:t>
            </a:r>
          </a:p>
          <a:p>
            <a:r>
              <a:rPr lang="en-US" dirty="0"/>
              <a:t>&gt;* To reduce future loss do not issue loans for the purpose of small business for loan grades (B to F) </a:t>
            </a:r>
          </a:p>
          <a:p>
            <a:r>
              <a:rPr lang="en-US" dirty="0"/>
              <a:t>&gt;* To reduce future loss do not issue loans for the purpose of others, debt consolidation, educational etc.. for  loan grades (C to F)          </a:t>
            </a:r>
          </a:p>
          <a:p>
            <a:r>
              <a:rPr lang="en-US" dirty="0"/>
              <a:t>#6.vs. </a:t>
            </a:r>
            <a:r>
              <a:rPr lang="en-US" dirty="0" err="1"/>
              <a:t>sub_grade</a:t>
            </a:r>
            <a:endParaRPr lang="en-US" dirty="0"/>
          </a:p>
          <a:p>
            <a:r>
              <a:rPr lang="en-US" dirty="0"/>
              <a:t>&gt;* All sub grades show similar </a:t>
            </a:r>
            <a:r>
              <a:rPr lang="en-US" dirty="0" err="1"/>
              <a:t>behaviour</a:t>
            </a:r>
            <a:r>
              <a:rPr lang="en-US" dirty="0"/>
              <a:t> to grades:</a:t>
            </a:r>
          </a:p>
          <a:p>
            <a:r>
              <a:rPr lang="en-US" dirty="0"/>
              <a:t>&gt;* To conclude and reduce future loss do not issue loans for the purpose of debt consolidation if the loan grade is between (C to F).</a:t>
            </a:r>
          </a:p>
          <a:p>
            <a:r>
              <a:rPr lang="en-US" dirty="0"/>
              <a:t>&gt;&gt;* This is a </a:t>
            </a:r>
            <a:r>
              <a:rPr lang="en-US" dirty="0" err="1"/>
              <a:t>drivng</a:t>
            </a:r>
            <a:r>
              <a:rPr lang="en-US" dirty="0"/>
              <a:t> variable to loan default.</a:t>
            </a:r>
          </a:p>
        </p:txBody>
      </p:sp>
    </p:spTree>
    <p:extLst>
      <p:ext uri="{BB962C8B-B14F-4D97-AF65-F5344CB8AC3E}">
        <p14:creationId xmlns:p14="http://schemas.microsoft.com/office/powerpoint/2010/main" val="2848386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01AFEA-2442-4A9F-BA37-8C469F30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637046"/>
            <a:ext cx="5174207" cy="29714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Multivariate Analysis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872052">
            <a:off x="6113252" y="4145122"/>
            <a:ext cx="4083433" cy="4083433"/>
          </a:xfrm>
          <a:prstGeom prst="arc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704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04B4-929D-6D97-49A5-D8B41EB1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analysis of numerical features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B706C9-E697-D062-DE6C-6A580F60C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1354301"/>
            <a:ext cx="9635066" cy="43305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517FE-DE8C-E092-DDCF-39C3DE9691A0}"/>
              </a:ext>
            </a:extLst>
          </p:cNvPr>
          <p:cNvSpPr txBox="1"/>
          <p:nvPr/>
        </p:nvSpPr>
        <p:spPr>
          <a:xfrm>
            <a:off x="1930399" y="5684839"/>
            <a:ext cx="92625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There is a positive correlation between the amount funded by investor the client annual income and the interest rate.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To conclude that as the annual income of a borrower increase the investor is more willingly to fund more money.</a:t>
            </a:r>
          </a:p>
        </p:txBody>
      </p:sp>
    </p:spTree>
    <p:extLst>
      <p:ext uri="{BB962C8B-B14F-4D97-AF65-F5344CB8AC3E}">
        <p14:creationId xmlns:p14="http://schemas.microsoft.com/office/powerpoint/2010/main" val="1946611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99F5-6F29-D4D8-3E79-C2F63049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Understanding and Cleaning: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84FDC-A33F-1748-9414-DD17CE06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450" y="2957245"/>
            <a:ext cx="3562350" cy="1956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 Variables Types Available: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Loan Characteristics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Demographic Variables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Behavioral Variables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7CB68-71FE-1C6B-EA88-5EACD38AEC6E}"/>
              </a:ext>
            </a:extLst>
          </p:cNvPr>
          <p:cNvSpPr txBox="1"/>
          <p:nvPr/>
        </p:nvSpPr>
        <p:spPr>
          <a:xfrm>
            <a:off x="838200" y="2549053"/>
            <a:ext cx="6096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Cleaning: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umns with more than 85% null values, have unique identifier values,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behavioral variables.. Were all dropped.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Outliers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Extra rows -&gt; Outliers were deleted and all values with </a:t>
            </a: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Current in loan_status column were deleted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Removed loans with less than 100 value and fixed high precision values to two precision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Analyze and impute empty values (Disguised Missing values, Significant number of Missing values in a row/column ,Partial missing values)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Derived Metrics( Data/Business/Type, Creating Bins)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47A5AB-4E1A-D432-E1D7-04C61B5ED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62770"/>
              </p:ext>
            </p:extLst>
          </p:nvPr>
        </p:nvGraphicFramePr>
        <p:xfrm>
          <a:off x="7791450" y="1535241"/>
          <a:ext cx="3448050" cy="1243518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149350">
                  <a:extLst>
                    <a:ext uri="{9D8B030D-6E8A-4147-A177-3AD203B41FA5}">
                      <a16:colId xmlns:a16="http://schemas.microsoft.com/office/drawing/2014/main" val="4092138630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30065231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717187441"/>
                    </a:ext>
                  </a:extLst>
                </a:gridCol>
              </a:tblGrid>
              <a:tr h="569946">
                <a:tc>
                  <a:txBody>
                    <a:bodyPr/>
                    <a:lstStyle/>
                    <a:p>
                      <a:r>
                        <a:rPr lang="en-US" sz="1050" dirty="0"/>
                        <a:t>Percentage of null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No. of 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33483"/>
                  </a:ext>
                </a:extLst>
              </a:tr>
              <a:tr h="259066">
                <a:tc>
                  <a:txBody>
                    <a:bodyPr/>
                    <a:lstStyle/>
                    <a:p>
                      <a:r>
                        <a:rPr lang="en-US" sz="105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15% or less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051908"/>
                  </a:ext>
                </a:extLst>
              </a:tr>
              <a:tr h="414506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85% or more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881833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8D20626-5F23-0DCF-2420-D2FDE16D7977}"/>
              </a:ext>
            </a:extLst>
          </p:cNvPr>
          <p:cNvSpPr txBox="1"/>
          <p:nvPr/>
        </p:nvSpPr>
        <p:spPr>
          <a:xfrm>
            <a:off x="838200" y="10744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data provided is loans.csv which represents the data collected from years 2007 to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There are 39,717 rows and 111 columns in this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data have 56 columns with 85% or more null values.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F63798-3758-564B-AB4F-FC955C09F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21" y="4580377"/>
            <a:ext cx="4954504" cy="2203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838CDE-2B35-D51A-658A-7F8105299FE5}"/>
              </a:ext>
            </a:extLst>
          </p:cNvPr>
          <p:cNvSpPr txBox="1"/>
          <p:nvPr/>
        </p:nvSpPr>
        <p:spPr>
          <a:xfrm>
            <a:off x="546936" y="4913998"/>
            <a:ext cx="180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Null Matrix and remaining columns after cleaning the data.</a:t>
            </a:r>
          </a:p>
        </p:txBody>
      </p:sp>
    </p:spTree>
    <p:extLst>
      <p:ext uri="{BB962C8B-B14F-4D97-AF65-F5344CB8AC3E}">
        <p14:creationId xmlns:p14="http://schemas.microsoft.com/office/powerpoint/2010/main" val="2271092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8B3D9-90CD-5D9A-9634-AA7E2A4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32199"/>
            <a:ext cx="7644627" cy="1058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889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1A557-2FD0-6C04-64BD-2081438AD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14% of the data is defaulted loans</a:t>
            </a:r>
          </a:p>
          <a:p>
            <a:r>
              <a:rPr lang="en-US" sz="2800" dirty="0"/>
              <a:t>Greater than 25% interest rate has higher chances of default</a:t>
            </a:r>
          </a:p>
          <a:p>
            <a:r>
              <a:rPr lang="en-US" sz="2800" dirty="0"/>
              <a:t>60 Month  Term loan has higher chances of default</a:t>
            </a:r>
          </a:p>
          <a:p>
            <a:r>
              <a:rPr lang="en-US" sz="2800" dirty="0"/>
              <a:t>Grade D and higher has higher chances of default</a:t>
            </a:r>
          </a:p>
          <a:p>
            <a:r>
              <a:rPr lang="en-US" sz="2800" dirty="0"/>
              <a:t>Loans take for small business and Debit consolidation has higher chances of default</a:t>
            </a:r>
          </a:p>
          <a:p>
            <a:r>
              <a:rPr lang="en-US" sz="2800" dirty="0"/>
              <a:t>High amount of loans for income less than 100K has higher chances of default</a:t>
            </a:r>
          </a:p>
          <a:p>
            <a:r>
              <a:rPr lang="en-US" dirty="0"/>
              <a:t>To reduce loss do not issue long term loans if the loan </a:t>
            </a:r>
            <a:r>
              <a:rPr lang="en-US" dirty="0" err="1"/>
              <a:t>intrest</a:t>
            </a:r>
            <a:r>
              <a:rPr lang="en-US" dirty="0"/>
              <a:t> rate is 10% or higher. </a:t>
            </a:r>
          </a:p>
          <a:p>
            <a:r>
              <a:rPr lang="en-US" sz="2900" dirty="0"/>
              <a:t>Small business shows the highest % of a loan default, the company have to selectively pick applicants in this category.  </a:t>
            </a:r>
          </a:p>
          <a:p>
            <a:r>
              <a:rPr lang="en-US" dirty="0"/>
              <a:t>To conclude and reduce future loss do not issue loans for the purpose of debt consolidation if the loan grade is between (C to F).</a:t>
            </a:r>
          </a:p>
          <a:p>
            <a:endParaRPr lang="en-US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32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745FD-3A99-414D-8990-BCC06A80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Deriving Variables to Loan Default.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3C565F-F6F3-509E-E8F3-09B50597A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22586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299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17E41-BEAB-B485-A9D3-72B7A7E1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Investor Recommendations.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A26A-A9D2-BC53-1225-ADEA67D5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>
            <a:normAutofit fontScale="77500" lnSpcReduction="20000"/>
          </a:bodyPr>
          <a:lstStyle/>
          <a:p>
            <a:endParaRPr lang="en-US" sz="2800" dirty="0"/>
          </a:p>
          <a:p>
            <a:r>
              <a:rPr lang="en-US" sz="2800" dirty="0"/>
              <a:t>Do not invest in loans with interest rate 25% and more it has high default ratio.</a:t>
            </a:r>
          </a:p>
          <a:p>
            <a:r>
              <a:rPr lang="en-US" dirty="0"/>
              <a:t>Do not invest in short term loans (36 months) if the client annual income is less than 25K. </a:t>
            </a:r>
          </a:p>
          <a:p>
            <a:r>
              <a:rPr lang="en-US" sz="2800" dirty="0"/>
              <a:t>Try to avoid investing in loans issued  </a:t>
            </a:r>
            <a:r>
              <a:rPr lang="en-US" dirty="0"/>
              <a:t>to employees with 10 or more years as they represent a risk of ending as a default and it's recommended to approve only small amounts.</a:t>
            </a:r>
          </a:p>
          <a:p>
            <a:r>
              <a:rPr lang="en-US" dirty="0"/>
              <a:t> Do not invest loans with interest rate of 12.5% or higher to clients with annual income less than 50k. </a:t>
            </a:r>
          </a:p>
          <a:p>
            <a:r>
              <a:rPr lang="en-US" dirty="0"/>
              <a:t>Groups A and B are the safest to invest.</a:t>
            </a:r>
          </a:p>
          <a:p>
            <a:r>
              <a:rPr lang="en-US" dirty="0"/>
              <a:t>Invest in loans were people own their house.</a:t>
            </a:r>
          </a:p>
          <a:p>
            <a:r>
              <a:rPr lang="en-US" dirty="0"/>
              <a:t>Do not invest in loans of purpose of small business as it a high risk.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68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4D3D-158A-4D8B-472A-FD701EBE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9010650" cy="885530"/>
          </a:xfrm>
        </p:spPr>
        <p:txBody>
          <a:bodyPr>
            <a:normAutofit/>
          </a:bodyPr>
          <a:lstStyle/>
          <a:p>
            <a:r>
              <a:rPr lang="en-US" sz="3600" dirty="0"/>
              <a:t>Outlier treatment (Example Annual Income)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77D7B-B415-9CF6-39B6-0FB5832DB552}"/>
              </a:ext>
            </a:extLst>
          </p:cNvPr>
          <p:cNvSpPr txBox="1"/>
          <p:nvPr/>
        </p:nvSpPr>
        <p:spPr>
          <a:xfrm>
            <a:off x="838198" y="893509"/>
            <a:ext cx="394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Before Removal</a:t>
            </a:r>
          </a:p>
        </p:txBody>
      </p:sp>
      <p:pic>
        <p:nvPicPr>
          <p:cNvPr id="14" name="Picture 13" descr="Before Outliers are removed for annual_inc column:">
            <a:extLst>
              <a:ext uri="{FF2B5EF4-FFF2-40B4-BE49-F238E27FC236}">
                <a16:creationId xmlns:a16="http://schemas.microsoft.com/office/drawing/2014/main" id="{6F603B3B-8D7B-6A55-3A9E-CFF77D81F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507" y="1229241"/>
            <a:ext cx="6107157" cy="2064290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6E3EF1DF-372C-228E-089E-962BACD2A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967" y="3637242"/>
            <a:ext cx="6136697" cy="21251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60BD55-FCFA-B11F-D88F-3D6C9474E2D8}"/>
              </a:ext>
            </a:extLst>
          </p:cNvPr>
          <p:cNvSpPr txBox="1"/>
          <p:nvPr/>
        </p:nvSpPr>
        <p:spPr>
          <a:xfrm>
            <a:off x="922865" y="3293531"/>
            <a:ext cx="394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D20711-F13D-E2C6-3328-A8CA309C747A}"/>
              </a:ext>
            </a:extLst>
          </p:cNvPr>
          <p:cNvSpPr txBox="1">
            <a:spLocks/>
          </p:cNvSpPr>
          <p:nvPr/>
        </p:nvSpPr>
        <p:spPr>
          <a:xfrm>
            <a:off x="838198" y="416879"/>
            <a:ext cx="9010650" cy="885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515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4D3D-158A-4D8B-472A-FD701EBE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10650" cy="885530"/>
          </a:xfrm>
        </p:spPr>
        <p:txBody>
          <a:bodyPr>
            <a:normAutofit/>
          </a:bodyPr>
          <a:lstStyle/>
          <a:p>
            <a:r>
              <a:rPr lang="en-US" sz="3600" dirty="0"/>
              <a:t>Derived Metrics: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3BB4FC2-C493-87E8-2C12-A277D7768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7" y="2116739"/>
            <a:ext cx="4866356" cy="3251866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89B868E2-2F1A-A6A4-5502-A9BE1861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14" y="2116739"/>
            <a:ext cx="4915286" cy="3576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418EFB-F75D-10C1-989F-1D4D8B15DC8F}"/>
              </a:ext>
            </a:extLst>
          </p:cNvPr>
          <p:cNvSpPr txBox="1"/>
          <p:nvPr/>
        </p:nvSpPr>
        <p:spPr>
          <a:xfrm>
            <a:off x="1356355" y="1147480"/>
            <a:ext cx="4508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derived variable: </a:t>
            </a:r>
            <a:r>
              <a:rPr lang="en-US" sz="1200" b="1" dirty="0"/>
              <a:t>Month</a:t>
            </a:r>
            <a:r>
              <a:rPr lang="en-US" sz="1200" dirty="0"/>
              <a:t> from Issue Date (</a:t>
            </a:r>
            <a:r>
              <a:rPr lang="en-US" sz="1200" dirty="0" err="1"/>
              <a:t>issue_d</a:t>
            </a:r>
            <a:r>
              <a:rPr lang="en-US" sz="1200" dirty="0"/>
              <a:t>) column</a:t>
            </a:r>
          </a:p>
          <a:p>
            <a:r>
              <a:rPr lang="en-US" sz="1200" dirty="0"/>
              <a:t>This shows that the number of loans approved in December is the maximum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1E9B20-9696-E2D7-E2C4-E106AF0271AB}"/>
              </a:ext>
            </a:extLst>
          </p:cNvPr>
          <p:cNvSpPr txBox="1"/>
          <p:nvPr/>
        </p:nvSpPr>
        <p:spPr>
          <a:xfrm>
            <a:off x="6844812" y="1228970"/>
            <a:ext cx="450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derived variable: </a:t>
            </a:r>
            <a:r>
              <a:rPr lang="en-US" sz="1200" b="1" dirty="0"/>
              <a:t>Year</a:t>
            </a:r>
            <a:r>
              <a:rPr lang="en-US" sz="1200" dirty="0"/>
              <a:t> from Issue Date columns</a:t>
            </a:r>
          </a:p>
          <a:p>
            <a:r>
              <a:rPr lang="en-US" sz="1200" dirty="0"/>
              <a:t>The number of loans issued by the lending club is increasing each year in 2011 it had the maximum no. of loans.</a:t>
            </a:r>
          </a:p>
        </p:txBody>
      </p:sp>
    </p:spTree>
    <p:extLst>
      <p:ext uri="{BB962C8B-B14F-4D97-AF65-F5344CB8AC3E}">
        <p14:creationId xmlns:p14="http://schemas.microsoft.com/office/powerpoint/2010/main" val="320228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CCBFE-410C-BB0F-24F2-61474C49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Analysis: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6380601C-F8B8-3178-22E5-427848193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131461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7528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Univariate</a:t>
            </a:r>
            <a:br>
              <a:rPr lang="en-US" sz="6000" dirty="0"/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99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6515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Loan Status</a:t>
            </a:r>
          </a:p>
        </p:txBody>
      </p:sp>
      <p:pic>
        <p:nvPicPr>
          <p:cNvPr id="14" name="Picture 13" descr="Chart, sunburst chart&#10;&#10;Description automatically generated">
            <a:extLst>
              <a:ext uri="{FF2B5EF4-FFF2-40B4-BE49-F238E27FC236}">
                <a16:creationId xmlns:a16="http://schemas.microsoft.com/office/drawing/2014/main" id="{DFAD202A-02BD-BC79-38DF-ABC730E76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0" t="26789" r="56742" b="22421"/>
          <a:stretch/>
        </p:blipFill>
        <p:spPr>
          <a:xfrm>
            <a:off x="838199" y="652505"/>
            <a:ext cx="5440195" cy="544010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86" name="Arc 8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068F95-4758-A7C7-01CD-D2338A331D7D}"/>
              </a:ext>
            </a:extLst>
          </p:cNvPr>
          <p:cNvSpPr txBox="1"/>
          <p:nvPr/>
        </p:nvSpPr>
        <p:spPr>
          <a:xfrm>
            <a:off x="6769570" y="1345178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total number of defaulted loans </a:t>
            </a:r>
            <a:r>
              <a:rPr lang="en-US" sz="2400" b="1" dirty="0"/>
              <a:t>4,999 Loans </a:t>
            </a:r>
            <a:r>
              <a:rPr lang="en-US" sz="2400" dirty="0"/>
              <a:t>which represents </a:t>
            </a:r>
            <a:r>
              <a:rPr lang="en-US" sz="2400" b="1" dirty="0"/>
              <a:t>14.4%</a:t>
            </a:r>
            <a:r>
              <a:rPr lang="en-US" sz="2400" dirty="0"/>
              <a:t> of the whole dataset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85.7 % </a:t>
            </a:r>
            <a:r>
              <a:rPr lang="en-US" sz="2400" dirty="0"/>
              <a:t>of the loans issued are </a:t>
            </a:r>
            <a:r>
              <a:rPr lang="en-US" sz="2400" b="1" dirty="0"/>
              <a:t>fully paid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580243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</TotalTime>
  <Words>2557</Words>
  <Application>Microsoft Macintosh PowerPoint</Application>
  <PresentationFormat>Widescreen</PresentationFormat>
  <Paragraphs>267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Avenir Next LT Pro</vt:lpstr>
      <vt:lpstr>Calibri</vt:lpstr>
      <vt:lpstr>Gill Sans MT</vt:lpstr>
      <vt:lpstr>Merriweather</vt:lpstr>
      <vt:lpstr>Tw Cen MT</vt:lpstr>
      <vt:lpstr>ShapesVTI</vt:lpstr>
      <vt:lpstr>Online Lending Club</vt:lpstr>
      <vt:lpstr>Outline:</vt:lpstr>
      <vt:lpstr>PowerPoint Presentation</vt:lpstr>
      <vt:lpstr>Data Understanding and Cleaning:</vt:lpstr>
      <vt:lpstr>Outlier treatment (Example Annual Income)</vt:lpstr>
      <vt:lpstr>Derived Metrics:</vt:lpstr>
      <vt:lpstr>Data Analysis:</vt:lpstr>
      <vt:lpstr>Univariate Analysis</vt:lpstr>
      <vt:lpstr>Loan Status</vt:lpstr>
      <vt:lpstr>Term</vt:lpstr>
      <vt:lpstr>Home Ownership</vt:lpstr>
      <vt:lpstr>Grades</vt:lpstr>
      <vt:lpstr>Sub Grades</vt:lpstr>
      <vt:lpstr>Purpose</vt:lpstr>
      <vt:lpstr> Verification Status</vt:lpstr>
      <vt:lpstr>PowerPoint Presentation</vt:lpstr>
      <vt:lpstr>PowerPoint Presentation</vt:lpstr>
      <vt:lpstr>PowerPoint Presentation</vt:lpstr>
      <vt:lpstr>Funded amount Invested</vt:lpstr>
      <vt:lpstr>Rank Analysis for Funded Amount Invested</vt:lpstr>
      <vt:lpstr>Bivariate Analysis</vt:lpstr>
      <vt:lpstr>Default Loan Analysis</vt:lpstr>
      <vt:lpstr>Grade</vt:lpstr>
      <vt:lpstr>Home Ownership</vt:lpstr>
      <vt:lpstr>Term</vt:lpstr>
      <vt:lpstr>PowerPoint Presentation</vt:lpstr>
      <vt:lpstr>PowerPoint Presentation</vt:lpstr>
      <vt:lpstr>PowerPoint Presentation</vt:lpstr>
      <vt:lpstr>PowerPoint Presentation</vt:lpstr>
      <vt:lpstr>Purpose</vt:lpstr>
      <vt:lpstr>Employment Length</vt:lpstr>
      <vt:lpstr>Loan Issue Month</vt:lpstr>
      <vt:lpstr>Loan Amount and Annual Income</vt:lpstr>
      <vt:lpstr>Term and Interest Rate Analysis</vt:lpstr>
      <vt:lpstr>Term and Annual Income Analysis</vt:lpstr>
      <vt:lpstr>Findings Grade Bivariate</vt:lpstr>
      <vt:lpstr>Grade across all variables.</vt:lpstr>
      <vt:lpstr>Multivariate Analysis</vt:lpstr>
      <vt:lpstr>Multivariate analysis of numerical features</vt:lpstr>
      <vt:lpstr> Conclusion</vt:lpstr>
      <vt:lpstr>PowerPoint Presentation</vt:lpstr>
      <vt:lpstr>Deriving Variables to Loan Default.</vt:lpstr>
      <vt:lpstr>Investor Recommendations.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Lending Club</dc:title>
  <dc:creator>Omar, Khalid A.</dc:creator>
  <cp:lastModifiedBy>Nadeem Muhammad Akhter</cp:lastModifiedBy>
  <cp:revision>12</cp:revision>
  <dcterms:created xsi:type="dcterms:W3CDTF">2022-08-10T11:17:02Z</dcterms:created>
  <dcterms:modified xsi:type="dcterms:W3CDTF">2022-08-10T20:37:03Z</dcterms:modified>
</cp:coreProperties>
</file>